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39.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25.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32.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35.xml"/>
  <Override ContentType="application/vnd.openxmlformats-officedocument.presentationml.notesSlide+xml" PartName="/ppt/notesSlides/notesSlide31.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41.xml"/>
  <Override ContentType="application/vnd.openxmlformats-officedocument.presentationml.notesSlide+xml" PartName="/ppt/notesSlides/notesSlide16.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6.xml"/>
  <Override ContentType="application/vnd.openxmlformats-officedocument.presentationml.notesSlide+xml" PartName="/ppt/notesSlides/notesSlide38.xml"/>
  <Override ContentType="application/vnd.openxmlformats-officedocument.presentationml.notesSlide+xml" PartName="/ppt/notesSlides/notesSlide28.xml"/>
  <Override ContentType="application/vnd.openxmlformats-officedocument.presentationml.notesSlide+xml" PartName="/ppt/notesSlides/notesSlide40.xml"/>
  <Override ContentType="application/vnd.openxmlformats-officedocument.presentationml.notesSlide+xml" PartName="/ppt/notesSlides/notesSlide26.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Slide+xml" PartName="/ppt/notesSlides/notesSlide18.xml"/>
  <Override ContentType="application/vnd.openxmlformats-officedocument.presentationml.notesMaster+xml" PartName="/ppt/notesMasters/notesMaster1.xml"/>
  <Override ContentType="application/vnd.openxmlformats-officedocument.presentationml.comments+xml" PartName="/ppt/comments/comment3.xml"/>
  <Override ContentType="application/vnd.openxmlformats-officedocument.presentationml.comments+xml" PartName="/ppt/comments/comment1.xml"/>
  <Override ContentType="application/vnd.openxmlformats-officedocument.presentationml.comments+xml" PartName="/ppt/comments/comment4.xml"/>
  <Override ContentType="application/vnd.openxmlformats-officedocument.presentationml.comments+xml" PartName="/ppt/comments/comment5.xml"/>
  <Override ContentType="application/vnd.openxmlformats-officedocument.presentationml.comments+xml" PartName="/ppt/comments/comment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commentAuthors+xml" PartName="/ppt/commentAuthor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37.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25.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17.xml"/>
  <Override ContentType="application/vnd.openxmlformats-officedocument.presentationml.slide+xml" PartName="/ppt/slides/slide24.xml"/>
  <Override ContentType="application/vnd.openxmlformats-officedocument.presentationml.slide+xml" PartName="/ppt/slides/slide34.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31.xml"/>
  <Override ContentType="application/vnd.openxmlformats-officedocument.presentationml.slide+xml" PartName="/ppt/slides/slide40.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38.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28.xml"/>
  <Override ContentType="application/vnd.openxmlformats-officedocument.presentationml.slide+xml" PartName="/ppt/slides/slide4.xml"/>
  <Override ContentType="application/vnd.openxmlformats-officedocument.presentationml.slide+xml" PartName="/ppt/slides/slide14.xml"/>
  <Override ContentType="application/vnd.openxmlformats-officedocument.presentationml.slide+xml" PartName="/ppt/slides/slide41.xml"/>
  <Override ContentType="application/vnd.openxmlformats-officedocument.presentationml.slide+xml" PartName="/ppt/slides/slide5.xml"/>
  <Override ContentType="application/vnd.openxmlformats-officedocument.presentationml.slide+xml" PartName="/ppt/slides/slide22.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Samuel Raeburn"/>
  <p:cmAuthor clrIdx="1" id="1" initials="" lastIdx="2" name="Calum Armstrong"/>
  <p:cmAuthor clrIdx="2" id="2" initials="" lastIdx="2" name="Alex Cash"/>
  <p:cmAuthor clrIdx="3" id="3" initials="" lastIdx="3" name="Lewis Thres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305DBFEB-F068-444C-94DE-17055E1FF258}">
  <a:tblStyle styleId="{305DBFEB-F068-444C-94DE-17055E1FF258}"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C8926698-C5B8-40A4-82E9-17A0E9D3C4C7}" styleName="Table_1">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BE18F5E8-CBC5-4AD8-9719-93BCDFD813DF}" styleName="Table_2">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3B5DE937-E213-4BC6-918D-0FF029585E71}" styleName="Table_3"/>
</a:tblStyleLst>
</file>

<file path=ppt/_rels/presentation.xml.rels><?xml version="1.0" encoding="UTF-8" standalone="yes"?><Relationships xmlns="http://schemas.openxmlformats.org/package/2006/relationships"><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19" Type="http://schemas.openxmlformats.org/officeDocument/2006/relationships/slide" Target="slides/slide13.xml"/><Relationship Id="rId36" Type="http://schemas.openxmlformats.org/officeDocument/2006/relationships/slide" Target="slides/slide30.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30" Type="http://schemas.openxmlformats.org/officeDocument/2006/relationships/slide" Target="slides/slide24.xml"/><Relationship Id="rId12" Type="http://schemas.openxmlformats.org/officeDocument/2006/relationships/slide" Target="slides/slide6.xml"/><Relationship Id="rId31" Type="http://schemas.openxmlformats.org/officeDocument/2006/relationships/slide" Target="slides/slide25.xml"/><Relationship Id="rId13" Type="http://schemas.openxmlformats.org/officeDocument/2006/relationships/slide" Target="slides/slide7.xml"/><Relationship Id="rId10" Type="http://schemas.openxmlformats.org/officeDocument/2006/relationships/slide" Target="slides/slide4.xml"/><Relationship Id="rId11" Type="http://schemas.openxmlformats.org/officeDocument/2006/relationships/slide" Target="slides/slide5.xml"/><Relationship Id="rId34" Type="http://schemas.openxmlformats.org/officeDocument/2006/relationships/slide" Target="slides/slide28.xml"/><Relationship Id="rId35" Type="http://schemas.openxmlformats.org/officeDocument/2006/relationships/slide" Target="slides/slide29.xml"/><Relationship Id="rId32" Type="http://schemas.openxmlformats.org/officeDocument/2006/relationships/slide" Target="slides/slide26.xml"/><Relationship Id="rId33" Type="http://schemas.openxmlformats.org/officeDocument/2006/relationships/slide" Target="slides/slide27.xml"/><Relationship Id="rId47" Type="http://schemas.openxmlformats.org/officeDocument/2006/relationships/slide" Target="slides/slide41.xml"/><Relationship Id="rId29" Type="http://schemas.openxmlformats.org/officeDocument/2006/relationships/slide" Target="slides/slide2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 Type="http://schemas.openxmlformats.org/officeDocument/2006/relationships/presProps" Target="presProps.xml"/><Relationship Id="rId21" Type="http://schemas.openxmlformats.org/officeDocument/2006/relationships/slide" Target="slides/slide15.xml"/><Relationship Id="rId40" Type="http://schemas.openxmlformats.org/officeDocument/2006/relationships/slide" Target="slides/slide34.xml"/><Relationship Id="rId1" Type="http://schemas.openxmlformats.org/officeDocument/2006/relationships/theme" Target="theme/theme2.xml"/><Relationship Id="rId22" Type="http://schemas.openxmlformats.org/officeDocument/2006/relationships/slide" Target="slides/slide16.xml"/><Relationship Id="rId41" Type="http://schemas.openxmlformats.org/officeDocument/2006/relationships/slide" Target="slides/slide35.xml"/><Relationship Id="rId4" Type="http://schemas.openxmlformats.org/officeDocument/2006/relationships/commentAuthors" Target="commentAuthors.xml"/><Relationship Id="rId23" Type="http://schemas.openxmlformats.org/officeDocument/2006/relationships/slide" Target="slides/slide17.xml"/><Relationship Id="rId42" Type="http://schemas.openxmlformats.org/officeDocument/2006/relationships/slide" Target="slides/slide36.xml"/><Relationship Id="rId3" Type="http://schemas.openxmlformats.org/officeDocument/2006/relationships/tableStyles" Target="tableStyles.xml"/><Relationship Id="rId24" Type="http://schemas.openxmlformats.org/officeDocument/2006/relationships/slide" Target="slides/slide18.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20" Type="http://schemas.openxmlformats.org/officeDocument/2006/relationships/slide" Target="slides/slide14.xml"/><Relationship Id="rId9"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Master" Target="slideMasters/slideMaster1.xml"/><Relationship Id="rId8" Type="http://schemas.openxmlformats.org/officeDocument/2006/relationships/slide" Target="slides/slide2.xml"/><Relationship Id="rId7"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2">
    <p:pos x="6000" y="0"/>
    <p:text>Should be put in the handout I think, not the presentation! but do reference it in the presentation!</p:text>
  </p:cm>
  <p:cm authorId="3" idx="1">
    <p:pos x="6000" y="100"/>
    <p:text>Refering to the notes: Yes the table has too much information. Use line graphs to show only the necessary figures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Change to correct percentage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3" idx="2">
    <p:pos x="6000" y="0"/>
    <p:text>Bring pictures on one at a time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3" idx="3">
    <p:pos x="6000" y="0"/>
    <p:text>Make these appear after</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1">
    <p:pos x="6000" y="0"/>
    <p:text>WOW!  THIS DIAGRAM LOOKS SO FUCKING GOOD</p:text>
  </p:cm>
  <p:cm authorId="2" idx="1">
    <p:pos x="6000" y="100"/>
    <p:text>_Marked as resolved_</p:text>
  </p:cm>
  <p:cm authorId="2" idx="2">
    <p:pos x="6000" y="200"/>
    <p:text>_Re-opened_
Marked this comment as resolved. I know.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 name="Shape 35"/>
        <p:cNvGrpSpPr/>
        <p:nvPr/>
      </p:nvGrpSpPr>
      <p:grpSpPr>
        <a:xfrm>
          <a:off x="0" y="0"/>
          <a:ext cx="0" cy="0"/>
          <a:chOff x="0" y="0"/>
          <a:chExt cx="0" cy="0"/>
        </a:xfrm>
      </p:grpSpPr>
      <p:sp>
        <p:nvSpPr>
          <p:cNvPr id="36" name="Shape 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 name="Shape 37"/>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b="1" lang="en"/>
              <a:t>Introduction by Cash</a:t>
            </a:r>
          </a:p>
          <a:p>
            <a:pPr rtl="0">
              <a:spcBef>
                <a:spcPts val="0"/>
              </a:spcBef>
              <a:buNone/>
            </a:pPr>
            <a:r>
              <a:t/>
            </a:r>
            <a:endParaRPr/>
          </a:p>
          <a:p>
            <a:pPr>
              <a:spcBef>
                <a:spcPts val="0"/>
              </a:spcBef>
              <a:buNone/>
            </a:pPr>
            <a:r>
              <a:rPr lang="en"/>
              <a:t>Hello, I’m Alex Cash, I’ve never genuinely smiled in my life and I hate my team. The reason I’m so good at strawpedos is because of all the cock I devour on a weekly basis.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spcBef>
                <a:spcPts val="0"/>
              </a:spcBef>
              <a:buNone/>
            </a:pPr>
            <a:r>
              <a:rPr lang="en">
                <a:solidFill>
                  <a:schemeClr val="dk1"/>
                </a:solidFill>
              </a:rPr>
              <a:t>PowerPoint for those of you who don’t know, is a tool used to create and show user customised content. Teachers use it to create informative material for lessons and revision. </a:t>
            </a:r>
          </a:p>
          <a:p>
            <a:pPr indent="0" lvl="0" marL="0" rtl="0">
              <a:spcBef>
                <a:spcPts val="0"/>
              </a:spcBef>
              <a:buNone/>
            </a:pPr>
            <a:r>
              <a:t/>
            </a:r>
            <a:endParaRPr>
              <a:solidFill>
                <a:schemeClr val="dk1"/>
              </a:solidFill>
            </a:endParaRPr>
          </a:p>
          <a:p>
            <a:pPr indent="0" lvl="0" marL="0" rtl="0">
              <a:spcBef>
                <a:spcPts val="0"/>
              </a:spcBef>
              <a:buClr>
                <a:schemeClr val="dk1"/>
              </a:buClr>
              <a:buSzPct val="100000"/>
              <a:buFont typeface="Arial"/>
              <a:buNone/>
            </a:pPr>
            <a:r>
              <a:rPr lang="en">
                <a:solidFill>
                  <a:schemeClr val="dk1"/>
                </a:solidFill>
              </a:rPr>
              <a:t>Limitations:</a:t>
            </a:r>
          </a:p>
          <a:p>
            <a:pPr indent="457200" lvl="0" marL="0" rtl="0">
              <a:spcBef>
                <a:spcPts val="0"/>
              </a:spcBef>
              <a:buClr>
                <a:schemeClr val="dk1"/>
              </a:buClr>
              <a:buSzPct val="100000"/>
              <a:buFont typeface="Arial"/>
              <a:buNone/>
            </a:pPr>
            <a:r>
              <a:rPr lang="en">
                <a:solidFill>
                  <a:schemeClr val="dk1"/>
                </a:solidFill>
              </a:rPr>
              <a:t>- Can be edited by the recipient</a:t>
            </a:r>
          </a:p>
          <a:p>
            <a:pPr indent="457200" lvl="0" marL="0" rtl="0">
              <a:spcBef>
                <a:spcPts val="0"/>
              </a:spcBef>
              <a:buClr>
                <a:schemeClr val="dk1"/>
              </a:buClr>
              <a:buSzPct val="100000"/>
              <a:buFont typeface="Arial"/>
              <a:buNone/>
            </a:pPr>
            <a:r>
              <a:rPr lang="en">
                <a:solidFill>
                  <a:schemeClr val="dk1"/>
                </a:solidFill>
              </a:rPr>
              <a:t>- Not interactive</a:t>
            </a:r>
          </a:p>
          <a:p>
            <a:pPr indent="0" lvl="0" marL="0" rtl="0">
              <a:spcBef>
                <a:spcPts val="0"/>
              </a:spcBef>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91666"/>
              <a:buFont typeface="Arial"/>
              <a:buNone/>
            </a:pPr>
            <a:r>
              <a:rPr lang="en" sz="1200">
                <a:solidFill>
                  <a:schemeClr val="dk1"/>
                </a:solidFill>
              </a:rPr>
              <a:t>This is an interesting quote from a research paper that states that learning is most effective when these four</a:t>
            </a:r>
          </a:p>
          <a:p>
            <a:pPr lvl="0" rtl="0">
              <a:spcBef>
                <a:spcPts val="0"/>
              </a:spcBef>
              <a:buClr>
                <a:schemeClr val="dk1"/>
              </a:buClr>
              <a:buSzPct val="91666"/>
              <a:buFont typeface="Arial"/>
              <a:buNone/>
            </a:pPr>
            <a:r>
              <a:rPr lang="en" sz="1200">
                <a:solidFill>
                  <a:schemeClr val="dk1"/>
                </a:solidFill>
              </a:rPr>
              <a:t>critical characteristics are present.</a:t>
            </a:r>
          </a:p>
          <a:p>
            <a:pPr lvl="0" rtl="0">
              <a:spcBef>
                <a:spcPts val="0"/>
              </a:spcBef>
              <a:buClr>
                <a:schemeClr val="dk1"/>
              </a:buClr>
              <a:buSzPct val="91666"/>
              <a:buFont typeface="Arial"/>
              <a:buNone/>
            </a:pPr>
            <a:r>
              <a:rPr lang="en" sz="1200">
                <a:solidFill>
                  <a:schemeClr val="dk1"/>
                </a:solidFill>
              </a:rPr>
              <a:t>Active participation can be improved through the use of software. By making the lesson interactive and</a:t>
            </a:r>
          </a:p>
          <a:p>
            <a:pPr lvl="0" rtl="0">
              <a:spcBef>
                <a:spcPts val="0"/>
              </a:spcBef>
              <a:buClr>
                <a:schemeClr val="dk1"/>
              </a:buClr>
              <a:buSzPct val="91666"/>
              <a:buFont typeface="Arial"/>
              <a:buNone/>
            </a:pPr>
            <a:r>
              <a:rPr lang="en" sz="1200">
                <a:solidFill>
                  <a:schemeClr val="dk1"/>
                </a:solidFill>
              </a:rPr>
              <a:t>more entertaining. </a:t>
            </a:r>
          </a:p>
          <a:p>
            <a:pPr lvl="0" rtl="0">
              <a:spcBef>
                <a:spcPts val="0"/>
              </a:spcBef>
              <a:buClr>
                <a:schemeClr val="dk1"/>
              </a:buClr>
              <a:buSzPct val="91666"/>
              <a:buFont typeface="Arial"/>
              <a:buNone/>
            </a:pPr>
            <a:r>
              <a:rPr lang="en" sz="1200">
                <a:solidFill>
                  <a:schemeClr val="dk1"/>
                </a:solidFill>
              </a:rPr>
              <a:t>Immediate feedback can also be improved through software. A study [1] on the benefits of quicker feedback had found that students who received it sooner rather than a few days or weeks, showed a significant increase in</a:t>
            </a:r>
          </a:p>
          <a:p>
            <a:pPr lvl="0" rtl="0">
              <a:spcBef>
                <a:spcPts val="0"/>
              </a:spcBef>
              <a:buClr>
                <a:schemeClr val="dk1"/>
              </a:buClr>
              <a:buSzPct val="91666"/>
              <a:buFont typeface="Arial"/>
              <a:buNone/>
            </a:pPr>
            <a:r>
              <a:rPr lang="en" sz="1200">
                <a:solidFill>
                  <a:schemeClr val="dk1"/>
                </a:solidFill>
              </a:rPr>
              <a:t>performance and software would give a near instantaneous response.</a:t>
            </a:r>
          </a:p>
          <a:p>
            <a:pPr rtl="0">
              <a:spcBef>
                <a:spcPts val="0"/>
              </a:spcBef>
              <a:buNone/>
            </a:pPr>
            <a:r>
              <a:t/>
            </a:r>
            <a:endParaRPr sz="1200">
              <a:solidFill>
                <a:schemeClr val="dk1"/>
              </a:solidFill>
            </a:endParaRPr>
          </a:p>
          <a:p>
            <a:pPr lvl="0" rtl="0">
              <a:spcBef>
                <a:spcPts val="0"/>
              </a:spcBef>
              <a:buNone/>
            </a:pPr>
            <a:r>
              <a:rPr lang="en" sz="1200">
                <a:solidFill>
                  <a:schemeClr val="dk1"/>
                </a:solidFill>
              </a:rPr>
              <a:t>However the teacher aspect is still needed to enable group participation and real world connections. (prepare question)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MyMaths &amp; Doddle improve active participation and allow immediate feedback. Where as powerpoint has total customisability, and aids the teacher in </a:t>
            </a:r>
          </a:p>
          <a:p>
            <a:pPr lvl="0" rtl="0">
              <a:spcBef>
                <a:spcPts val="0"/>
              </a:spcBef>
              <a:buNone/>
            </a:pPr>
            <a:r>
              <a:rPr lang="en"/>
              <a:t>group participation.</a:t>
            </a:r>
          </a:p>
          <a:p>
            <a:pPr lvl="0" rtl="0">
              <a:spcBef>
                <a:spcPts val="0"/>
              </a:spcBef>
              <a:buNone/>
            </a:pPr>
            <a:r>
              <a:t/>
            </a:r>
            <a:endParaRPr/>
          </a:p>
          <a:p>
            <a:pPr lvl="0" rtl="0">
              <a:spcBef>
                <a:spcPts val="0"/>
              </a:spcBef>
              <a:buClr>
                <a:schemeClr val="dk1"/>
              </a:buClr>
              <a:buSzPct val="100000"/>
              <a:buFont typeface="Arial"/>
              <a:buNone/>
            </a:pPr>
            <a:r>
              <a:rPr lang="en"/>
              <a:t>There currently isn’t software available that combines those factors, so there is a gap in educational applications that needs to be filled.</a:t>
            </a:r>
          </a:p>
          <a:p>
            <a:pPr lvl="0" rtl="0">
              <a:spcBef>
                <a:spcPts val="0"/>
              </a:spcBef>
              <a:buClr>
                <a:schemeClr val="dk1"/>
              </a:buClr>
              <a:buFont typeface="Arial"/>
              <a:buNone/>
            </a:pPr>
            <a:r>
              <a:t/>
            </a:r>
            <a:endParaRPr/>
          </a:p>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Therefore we have developed TeachEasy and LearnEasy, which allow the teacher to fully customise lesson content and implement assessments.</a:t>
            </a:r>
          </a:p>
          <a:p>
            <a:pPr rtl="0">
              <a:spcBef>
                <a:spcPts val="0"/>
              </a:spcBef>
              <a:buNone/>
            </a:pPr>
            <a:r>
              <a:t/>
            </a:r>
            <a:endParaRPr/>
          </a:p>
          <a:p>
            <a:pPr rtl="0">
              <a:spcBef>
                <a:spcPts val="0"/>
              </a:spcBef>
              <a:buNone/>
            </a:pPr>
            <a:r>
              <a:rPr lang="en"/>
              <a:t>TE provides a platform to create a lesson that can be rich with information as well as tests along the way. This pushes the notion of interactive learning to help students absorb the information presented to them.</a:t>
            </a:r>
          </a:p>
          <a:p>
            <a:pPr rtl="0">
              <a:spcBef>
                <a:spcPts val="0"/>
              </a:spcBef>
              <a:buNone/>
            </a:pPr>
            <a:r>
              <a:t/>
            </a:r>
            <a:endParaRPr/>
          </a:p>
          <a:p>
            <a:pPr rtl="0">
              <a:spcBef>
                <a:spcPts val="0"/>
              </a:spcBef>
              <a:buNone/>
            </a:pPr>
            <a:r>
              <a:rPr lang="en"/>
              <a:t>LE allows students to view and run through the lessons in a clean, uncomplex user interface where questions are automatically marked.</a:t>
            </a:r>
          </a:p>
          <a:p>
            <a:pPr rtl="0">
              <a:spcBef>
                <a:spcPts val="0"/>
              </a:spcBef>
              <a:buNone/>
            </a:pPr>
            <a:r>
              <a:t/>
            </a:r>
            <a:endParaRPr/>
          </a:p>
          <a:p>
            <a:pPr lvl="0" rtl="0">
              <a:spcBef>
                <a:spcPts val="0"/>
              </a:spcBef>
              <a:buNone/>
            </a:pPr>
            <a:r>
              <a:rPr b="1" lang="en"/>
              <a:t>Important:</a:t>
            </a:r>
            <a:r>
              <a:rPr lang="en"/>
              <a:t> This also provides the opportunity to create lessons that are not strictly curriculum based.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 name="Shape 15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Make sure they know we are </a:t>
            </a:r>
            <a:r>
              <a:rPr b="1" lang="en"/>
              <a:t>NOT</a:t>
            </a:r>
            <a:r>
              <a:rPr lang="en"/>
              <a:t> selling on school by school basis. but prices were approximated on a per school basis.</a:t>
            </a:r>
          </a:p>
          <a:p>
            <a:pPr rtl="0">
              <a:spcBef>
                <a:spcPts val="0"/>
              </a:spcBef>
              <a:buNone/>
            </a:pPr>
            <a:r>
              <a:t/>
            </a:r>
            <a:endParaRPr/>
          </a:p>
          <a:p>
            <a:pPr lvl="0" rtl="0">
              <a:spcBef>
                <a:spcPts val="0"/>
              </a:spcBef>
              <a:buNone/>
            </a:pPr>
            <a:r>
              <a:rPr lang="en"/>
              <a:t>When pricing our product we decided to opt for a competitive psychological method pricing the product in between competitors, and rounding the result to a psychologically appealing figure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4" name="Shape 2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Make sure they know we are </a:t>
            </a:r>
            <a:r>
              <a:rPr b="1" lang="en"/>
              <a:t>NOT</a:t>
            </a:r>
            <a:r>
              <a:rPr lang="en"/>
              <a:t> selling on school by school basis. but prices were approximated on a per school basis.</a:t>
            </a:r>
          </a:p>
          <a:p>
            <a:pPr lvl="0" rtl="0">
              <a:spcBef>
                <a:spcPts val="0"/>
              </a:spcBef>
              <a:buNone/>
            </a:pPr>
            <a:r>
              <a:t/>
            </a:r>
            <a:endParaRPr/>
          </a:p>
          <a:p>
            <a:pPr lvl="0" rtl="0">
              <a:spcBef>
                <a:spcPts val="0"/>
              </a:spcBef>
              <a:buNone/>
            </a:pPr>
            <a:r>
              <a:rPr lang="en"/>
              <a:t>When pricing our product we decided to opt for a competitive psychological method pricing the product in between competitors, and rounding the result to a psychologically appealing figure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 name="Shape 45"/>
        <p:cNvGrpSpPr/>
        <p:nvPr/>
      </p:nvGrpSpPr>
      <p:grpSpPr>
        <a:xfrm>
          <a:off x="0" y="0"/>
          <a:ext cx="0" cy="0"/>
          <a:chOff x="0" y="0"/>
          <a:chExt cx="0" cy="0"/>
        </a:xfrm>
      </p:grpSpPr>
      <p:sp>
        <p:nvSpPr>
          <p:cNvPr id="46" name="Shape 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 name="Shape 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Given our figures for the average number of teachers per school, this means we can sell TE for £29.99 per teacher to average £550 per school</a:t>
            </a:r>
          </a:p>
          <a:p>
            <a:pPr rtl="0">
              <a:spcBef>
                <a:spcPts val="0"/>
              </a:spcBef>
              <a:buNone/>
            </a:pPr>
            <a:r>
              <a:t/>
            </a:r>
            <a:endParaRPr/>
          </a:p>
          <a:p>
            <a:pPr rtl="0">
              <a:spcBef>
                <a:spcPts val="0"/>
              </a:spcBef>
              <a:buNone/>
            </a:pPr>
            <a:r>
              <a:rPr lang="en"/>
              <a:t>Price reassures a decent product, and is cheap enough for an individual tutor</a:t>
            </a:r>
          </a:p>
          <a:p>
            <a:pPr rtl="0">
              <a:spcBef>
                <a:spcPts val="0"/>
              </a:spcBef>
              <a:buNone/>
            </a:pPr>
            <a:r>
              <a:t/>
            </a:r>
            <a:endParaRPr/>
          </a:p>
          <a:p>
            <a:pPr rtl="0">
              <a:spcBef>
                <a:spcPts val="0"/>
              </a:spcBef>
              <a:buNone/>
            </a:pPr>
            <a:r>
              <a:t/>
            </a:r>
            <a:endParaRPr/>
          </a:p>
          <a:p>
            <a:pPr lvl="0" rtl="0">
              <a:spcBef>
                <a:spcPts val="0"/>
              </a:spcBef>
              <a:buNone/>
            </a:pPr>
            <a:r>
              <a:rPr lang="en"/>
              <a:t>£29.29 exactly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Given our figures for the average number of teachers per school, this means we can sell TE for £29.99 per teacher to average £550 per school</a:t>
            </a:r>
          </a:p>
          <a:p>
            <a:pPr lvl="0" rtl="0">
              <a:spcBef>
                <a:spcPts val="0"/>
              </a:spcBef>
              <a:buNone/>
            </a:pPr>
            <a:r>
              <a:t/>
            </a:r>
            <a:endParaRPr/>
          </a:p>
          <a:p>
            <a:pPr lvl="0" rtl="0">
              <a:spcBef>
                <a:spcPts val="0"/>
              </a:spcBef>
              <a:buNone/>
            </a:pPr>
            <a:r>
              <a:rPr lang="en"/>
              <a:t>Price reassures a decent product, and is cheap enough for an individual tutor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8" name="Shape 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Given our figures for the average number of teachers per school, this means we can sell TE for £29.99 per teacher to average £550 per school</a:t>
            </a:r>
          </a:p>
          <a:p>
            <a:pPr lvl="0" rtl="0">
              <a:spcBef>
                <a:spcPts val="0"/>
              </a:spcBef>
              <a:buNone/>
            </a:pPr>
            <a:r>
              <a:t/>
            </a:r>
            <a:endParaRPr/>
          </a:p>
          <a:p>
            <a:pPr lvl="0" rtl="0">
              <a:spcBef>
                <a:spcPts val="0"/>
              </a:spcBef>
              <a:buNone/>
            </a:pPr>
            <a:r>
              <a:rPr lang="en"/>
              <a:t>Price reassures a decent product, and is cheap enough for an individual tutor</a:t>
            </a:r>
          </a:p>
          <a:p>
            <a:pPr lvl="0" rtl="0">
              <a:spcBef>
                <a:spcPts val="0"/>
              </a:spcBef>
              <a:buNone/>
            </a:pPr>
            <a:r>
              <a:t/>
            </a:r>
            <a:endParaRPr/>
          </a:p>
          <a:p>
            <a:pPr lvl="0" rtl="0">
              <a:spcBef>
                <a:spcPts val="0"/>
              </a:spcBef>
              <a:buNone/>
            </a:pPr>
            <a:r>
              <a:t/>
            </a:r>
            <a:endParaRPr/>
          </a:p>
          <a:p>
            <a:pPr lvl="0" rtl="0">
              <a:spcBef>
                <a:spcPts val="0"/>
              </a:spcBef>
              <a:buNone/>
            </a:pPr>
            <a:r>
              <a:rPr lang="en"/>
              <a:t>£29.29 exactly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6" name="Shape 25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Total distribution of the number of people we designed the product for. We split educators between mainstream school syllabus teachers, and private tutors.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These are the categories defined in government school censuses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Sample size: 23</a:t>
            </a:r>
          </a:p>
          <a:p>
            <a:pPr lvl="0" rtl="0">
              <a:spcBef>
                <a:spcPts val="0"/>
              </a:spcBef>
              <a:buNone/>
            </a:pPr>
            <a:r>
              <a:rPr lang="en"/>
              <a:t>Primary Teacher: 4</a:t>
            </a:r>
          </a:p>
          <a:p>
            <a:pPr lvl="0" rtl="0">
              <a:spcBef>
                <a:spcPts val="0"/>
              </a:spcBef>
              <a:buNone/>
            </a:pPr>
            <a:r>
              <a:rPr lang="en"/>
              <a:t>Secondary Teacher: 3</a:t>
            </a:r>
          </a:p>
          <a:p>
            <a:pPr lvl="0" rtl="0">
              <a:spcBef>
                <a:spcPts val="0"/>
              </a:spcBef>
              <a:buNone/>
            </a:pPr>
            <a:r>
              <a:rPr lang="en"/>
              <a:t>Private tutor: 13</a:t>
            </a:r>
          </a:p>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9" name="Shape 2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22 sample size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23 sample size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9" name="Shape 3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Note: Discount special schools, specialist market.</a:t>
            </a:r>
          </a:p>
          <a:p>
            <a:pPr lvl="0" rtl="0">
              <a:spcBef>
                <a:spcPts val="0"/>
              </a:spcBef>
              <a:buNone/>
            </a:pPr>
            <a:r>
              <a:t/>
            </a:r>
            <a:endParaRPr/>
          </a:p>
          <a:p>
            <a:pPr lvl="0" rtl="0">
              <a:spcBef>
                <a:spcPts val="0"/>
              </a:spcBef>
              <a:buNone/>
            </a:pPr>
            <a:r>
              <a:rPr lang="en"/>
              <a:t>Main target primary school, yet you dont undercut MyMaths primary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 name="Shape 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In todays society people everywhere use technology, and education is no different. In recent years technology in schools has grown significantly, which has lead to the use of several different types of devices. The most commonly used are PCs, interactive whiteboards &amp; tablets. They are used to reinforce and expand the already available content in the schools syllabus, by way of the teaching applications available; these are generally digital lesson plans, interactive educational games and multimedia. From surveys found online [mashable] and our own marketing department</a:t>
            </a:r>
            <a:r>
              <a:rPr b="1" lang="en"/>
              <a:t>, </a:t>
            </a:r>
            <a:r>
              <a:rPr lang="en"/>
              <a:t>the teachers who use these methods have found that it motivates their students more and improves their overall attitude towards learning. It has also made it easier for teachers to help students visualise a concept explained in lesson by using videos and images. This leads to a greater understanding of the topic for students and hence a higher achievement in school.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8" name="Shape 3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9" name="Shape 3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5" name="Shape 3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2" name="Shape 3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8" name="Shape 37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6" name="Shape 3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 graph.</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7" name="Shape 3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3" name="Shape 4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2" name="Shape 4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This graph shows that there is no lack of technology in schools.  At least 75% of schools have access to these three main types of technology. PC being the most available.</a:t>
            </a:r>
          </a:p>
          <a:p>
            <a:pPr rtl="0">
              <a:spcBef>
                <a:spcPts val="0"/>
              </a:spcBef>
              <a:buNone/>
            </a:pPr>
            <a:r>
              <a:t/>
            </a:r>
            <a:endParaRPr/>
          </a:p>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8" name="Shape 44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6" name="Shape 45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This graph shows how the available technologies are most commonly used in the classroom. 94% of teachers use some form of multimedia to reinforce their lessons and nearly half of the teachers plan lessons and provide content online. </a:t>
            </a:r>
          </a:p>
          <a:p>
            <a:pPr lvl="0">
              <a:spcBef>
                <a:spcPts val="0"/>
              </a:spcBef>
              <a:buClr>
                <a:schemeClr val="dk1"/>
              </a:buClr>
              <a:buSzPct val="100000"/>
              <a:buFont typeface="Arial"/>
              <a:buNone/>
            </a:pPr>
            <a:r>
              <a:rPr lang="en">
                <a:solidFill>
                  <a:schemeClr val="dk1"/>
                </a:solidFill>
              </a:rPr>
              <a:t>This shows that teachers are actively using the resources available in the classroom and implies a demand for educational software such as learning aid applications.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 name="Shape 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Encouraged from the statistics in the previous slide, a survey was done to prove the implied demand. A number of teachers were specifically asked if the available learning aid software currently meets their requirements; 74% said no. The same group was also asked if they would use a piece of software that would satisfy those needs; 74% said yes. Providing valuable information on the issues faced by teachers using the current resources, which demonstrates a real demand for this type of software.</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i="1" lang="en"/>
              <a:t>*Add animations and stuff when we know what we’re talking about.</a:t>
            </a:r>
          </a:p>
          <a:p>
            <a:pPr lvl="0" rtl="0">
              <a:spcBef>
                <a:spcPts val="0"/>
              </a:spcBef>
              <a:buClr>
                <a:schemeClr val="dk1"/>
              </a:buClr>
              <a:buFont typeface="Arial"/>
              <a:buNone/>
            </a:pPr>
            <a:r>
              <a:t/>
            </a:r>
            <a:endParaRPr i="1" u="sng">
              <a:solidFill>
                <a:schemeClr val="dk1"/>
              </a:solidFill>
            </a:endParaRPr>
          </a:p>
          <a:p>
            <a:pPr lvl="0" rtl="0">
              <a:spcBef>
                <a:spcPts val="0"/>
              </a:spcBef>
              <a:buClr>
                <a:schemeClr val="dk1"/>
              </a:buClr>
              <a:buSzPct val="100000"/>
              <a:buFont typeface="Arial"/>
              <a:buNone/>
            </a:pPr>
            <a:r>
              <a:rPr lang="en">
                <a:solidFill>
                  <a:schemeClr val="dk1"/>
                </a:solidFill>
              </a:rPr>
              <a:t>There are many pieces of software that have taken advantage of the available hardware in education to meet some of these issues faced by teachers. </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These most commonly used are: Doddle, MyMaths and Microsoft PowerPoint</a:t>
            </a:r>
          </a:p>
          <a:p>
            <a:pPr lvl="0">
              <a:spcBef>
                <a:spcPts val="0"/>
              </a:spcBef>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Font typeface="Arial"/>
              <a:buNone/>
            </a:pPr>
            <a:r>
              <a:t/>
            </a:r>
            <a:endParaRPr/>
          </a:p>
          <a:p>
            <a:pPr lvl="0" rtl="0">
              <a:spcBef>
                <a:spcPts val="0"/>
              </a:spcBef>
              <a:buClr>
                <a:schemeClr val="dk1"/>
              </a:buClr>
              <a:buSzPct val="100000"/>
              <a:buFont typeface="Arial"/>
              <a:buNone/>
            </a:pPr>
            <a:r>
              <a:rPr lang="en"/>
              <a:t>Doddle is a pre-made content driven piece of software.</a:t>
            </a:r>
          </a:p>
          <a:p>
            <a:pPr lvl="0" rtl="0">
              <a:spcBef>
                <a:spcPts val="0"/>
              </a:spcBef>
              <a:buClr>
                <a:schemeClr val="dk1"/>
              </a:buClr>
              <a:buSzPct val="100000"/>
              <a:buFont typeface="Arial"/>
              <a:buNone/>
            </a:pPr>
            <a:r>
              <a:rPr lang="en"/>
              <a:t>The material spans across 19 different subjects.</a:t>
            </a:r>
          </a:p>
          <a:p>
            <a:pPr lvl="0" rtl="0">
              <a:spcBef>
                <a:spcPts val="0"/>
              </a:spcBef>
              <a:buClr>
                <a:schemeClr val="dk1"/>
              </a:buClr>
              <a:buSzPct val="100000"/>
              <a:buFont typeface="Arial"/>
              <a:buNone/>
            </a:pPr>
            <a:r>
              <a:rPr lang="en"/>
              <a:t>It costs £6900 for the suite package which will give access to nearly all of the subjects. Or you can purchase individual lesson content which ranges from £400 to £999. and this is per year per school.</a:t>
            </a:r>
          </a:p>
          <a:p>
            <a:pPr lvl="0" rtl="0">
              <a:spcBef>
                <a:spcPts val="0"/>
              </a:spcBef>
              <a:buClr>
                <a:schemeClr val="dk1"/>
              </a:buClr>
              <a:buSzPct val="100000"/>
              <a:buFont typeface="Arial"/>
              <a:buNone/>
            </a:pPr>
            <a:r>
              <a:rPr lang="en"/>
              <a:t>The limitations of doddle are:</a:t>
            </a:r>
          </a:p>
          <a:p>
            <a:pPr lvl="0" rtl="0">
              <a:spcBef>
                <a:spcPts val="0"/>
              </a:spcBef>
              <a:buNone/>
            </a:pPr>
            <a:r>
              <a:rPr lang="en"/>
              <a:t> - Expensive</a:t>
            </a:r>
          </a:p>
          <a:p>
            <a:pPr lvl="0" rtl="0">
              <a:spcBef>
                <a:spcPts val="0"/>
              </a:spcBef>
              <a:buNone/>
            </a:pPr>
            <a:r>
              <a:rPr lang="en"/>
              <a:t> - It can only be used for assessments</a:t>
            </a:r>
          </a:p>
          <a:p>
            <a:pPr lvl="0" rtl="0">
              <a:spcBef>
                <a:spcPts val="0"/>
              </a:spcBef>
              <a:buClr>
                <a:schemeClr val="dk1"/>
              </a:buClr>
              <a:buSzPct val="100000"/>
              <a:buFont typeface="Arial"/>
              <a:buNone/>
            </a:pPr>
            <a:r>
              <a:rPr lang="en"/>
              <a:t> - Non Customisable (prepare for this question)</a:t>
            </a:r>
          </a:p>
          <a:p>
            <a:pPr lvl="0" rtl="0">
              <a:spcBef>
                <a:spcPts val="0"/>
              </a:spcBef>
              <a:buClr>
                <a:schemeClr val="dk1"/>
              </a:buClr>
              <a:buSzPct val="100000"/>
              <a:buFont typeface="Arial"/>
              <a:buNone/>
            </a:pPr>
            <a:r>
              <a:rPr lang="en"/>
              <a:t> - Only online based</a:t>
            </a:r>
          </a:p>
          <a:p>
            <a:pPr rtl="0">
              <a:spcBef>
                <a:spcPts val="0"/>
              </a:spcBef>
              <a:buNone/>
            </a:pPr>
            <a:r>
              <a:t/>
            </a:r>
            <a:endParaRPr/>
          </a:p>
          <a:p>
            <a:pPr rtl="0">
              <a:spcBef>
                <a:spcPts val="0"/>
              </a:spcBef>
              <a:buNone/>
            </a:pPr>
            <a:r>
              <a:t/>
            </a:r>
            <a:endParaRPr/>
          </a:p>
          <a:p>
            <a:pPr indent="0" lvl="0" marL="91440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spcBef>
                <a:spcPts val="0"/>
              </a:spcBef>
              <a:buNone/>
            </a:pPr>
            <a:r>
              <a:rPr lang="en"/>
              <a:t>MyMaths is again, pre-made content driven software specialising in maths. The price is simply split into three categories: £265 for primary, and £565 for either the Secondary material or post 16 level, which is per year per school.</a:t>
            </a:r>
          </a:p>
          <a:p>
            <a:pPr indent="0" lvl="0" marL="0" rtl="0">
              <a:spcBef>
                <a:spcPts val="0"/>
              </a:spcBef>
              <a:buNone/>
            </a:pPr>
            <a:r>
              <a:rPr lang="en"/>
              <a:t>The limitations of Mymaths are:</a:t>
            </a:r>
          </a:p>
          <a:p>
            <a:pPr indent="457200" marL="0" rtl="0">
              <a:spcBef>
                <a:spcPts val="0"/>
              </a:spcBef>
              <a:buNone/>
            </a:pPr>
            <a:r>
              <a:rPr lang="en"/>
              <a:t> - Restricted to just maths</a:t>
            </a:r>
          </a:p>
          <a:p>
            <a:pPr indent="457200" lvl="0" marL="0" rtl="0">
              <a:spcBef>
                <a:spcPts val="0"/>
              </a:spcBef>
              <a:buNone/>
            </a:pPr>
            <a:r>
              <a:rPr lang="en"/>
              <a:t> - Only used for assessment </a:t>
            </a:r>
          </a:p>
          <a:p>
            <a:pPr indent="457200" lvl="0" marL="0" rtl="0">
              <a:spcBef>
                <a:spcPts val="0"/>
              </a:spcBef>
              <a:buNone/>
            </a:pPr>
            <a:r>
              <a:rPr lang="en"/>
              <a:t> - The Questions are non retriable</a:t>
            </a:r>
          </a:p>
          <a:p>
            <a:pPr indent="457200" lvl="0" marL="0" rtl="0">
              <a:spcBef>
                <a:spcPts val="0"/>
              </a:spcBef>
              <a:buNone/>
            </a:pPr>
            <a:r>
              <a:rPr lang="en"/>
              <a:t> - Online based</a:t>
            </a:r>
          </a:p>
          <a:p>
            <a:pPr indent="0" lvl="0" marL="91440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10" name="Shape 10"/>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11" name="Shape 11"/>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 name="Shape 14"/>
          <p:cNvSpPr txBox="1"/>
          <p:nvPr>
            <p:ph idx="1" type="body"/>
          </p:nvPr>
        </p:nvSpPr>
        <p:spPr>
          <a:xfrm>
            <a:off x="457200" y="1200150"/>
            <a:ext cx="82296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 name="Shape 18"/>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 name="Shape 19"/>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0" name="Shape 20"/>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3" name="Shape 23"/>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0"/>
              </a:spcBef>
              <a:buClr>
                <a:schemeClr val="dk1"/>
              </a:buClr>
              <a:buSzPct val="100000"/>
              <a:buNone/>
              <a:defRPr sz="1800">
                <a:solidFill>
                  <a:schemeClr val="dk1"/>
                </a:solidFill>
              </a:defRPr>
            </a:lvl1pPr>
          </a:lstStyle>
          <a:p/>
        </p:txBody>
      </p:sp>
      <p:sp>
        <p:nvSpPr>
          <p:cNvPr id="26" name="Shape 26"/>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4E6FF"/>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buClr>
                <a:schemeClr val="dk1"/>
              </a:buClr>
              <a:buSzPct val="100000"/>
              <a:buNone/>
              <a:defRPr b="1" sz="3600">
                <a:solidFill>
                  <a:schemeClr val="dk1"/>
                </a:solidFill>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600"/>
              </a:spcBef>
              <a:buSzPct val="100000"/>
              <a:defRPr sz="3000"/>
            </a:lvl1pPr>
            <a:lvl2pPr rtl="0">
              <a:spcBef>
                <a:spcPts val="480"/>
              </a:spcBef>
              <a:buSzPct val="100000"/>
              <a:defRPr sz="2400"/>
            </a:lvl2pPr>
            <a:lvl3pPr rtl="0">
              <a:spcBef>
                <a:spcPts val="480"/>
              </a:spcBef>
              <a:buSzPct val="100000"/>
              <a:defRPr sz="2400"/>
            </a:lvl3pPr>
            <a:lvl4pPr rtl="0">
              <a:spcBef>
                <a:spcPts val="360"/>
              </a:spcBef>
              <a:buSzPct val="100000"/>
              <a:defRPr sz="1800"/>
            </a:lvl4pPr>
            <a:lvl5pPr rtl="0">
              <a:spcBef>
                <a:spcPts val="360"/>
              </a:spcBef>
              <a:buSzPct val="100000"/>
              <a:defRPr sz="1800"/>
            </a:lvl5pPr>
            <a:lvl6pPr rtl="0">
              <a:spcBef>
                <a:spcPts val="360"/>
              </a:spcBef>
              <a:buSzPct val="100000"/>
              <a:defRPr sz="1800"/>
            </a:lvl6pPr>
            <a:lvl7pPr rtl="0">
              <a:spcBef>
                <a:spcPts val="360"/>
              </a:spcBef>
              <a:buSzPct val="100000"/>
              <a:defRPr sz="1800"/>
            </a:lvl7pPr>
            <a:lvl8pPr rtl="0">
              <a:spcBef>
                <a:spcPts val="360"/>
              </a:spcBef>
              <a:buSzPct val="100000"/>
              <a:defRPr sz="1800"/>
            </a:lvl8pPr>
            <a:lvl9pPr rtl="0">
              <a:spcBef>
                <a:spcPts val="360"/>
              </a:spcBef>
              <a:buSzPct val="100000"/>
              <a:defRPr sz="1800"/>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lgn="r">
              <a:spcBef>
                <a:spcPts val="0"/>
              </a:spcBef>
              <a:buNone/>
              <a:defRPr sz="1300">
                <a:solidFill>
                  <a:schemeClr val="dk1"/>
                </a:solidFill>
              </a:defRPr>
            </a:lvl1pPr>
          </a:lstStyle>
          <a:p>
            <a:pPr lvl="0">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07.png"/><Relationship Id="rId3" Type="http://schemas.openxmlformats.org/officeDocument/2006/relationships/comments" Target="../comments/comment1.xml"/><Relationship Id="rId6" Type="http://schemas.openxmlformats.org/officeDocument/2006/relationships/image" Target="../media/image00.png"/><Relationship Id="rId5" Type="http://schemas.openxmlformats.org/officeDocument/2006/relationships/image" Target="../media/image0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09.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09.png"/><Relationship Id="rId3"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08.png"/><Relationship Id="rId3"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0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22.png"/><Relationship Id="rId5" Type="http://schemas.openxmlformats.org/officeDocument/2006/relationships/image" Target="../media/image0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11.png"/><Relationship Id="rId5" Type="http://schemas.openxmlformats.org/officeDocument/2006/relationships/image" Target="../media/image0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7.png"/><Relationship Id="rId5" Type="http://schemas.openxmlformats.org/officeDocument/2006/relationships/image" Target="../media/image0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08.png"/><Relationship Id="rId6" Type="http://schemas.openxmlformats.org/officeDocument/2006/relationships/image" Target="../media/image12.png"/><Relationship Id="rId5" Type="http://schemas.openxmlformats.org/officeDocument/2006/relationships/image" Target="../media/image0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08.png"/><Relationship Id="rId6" Type="http://schemas.openxmlformats.org/officeDocument/2006/relationships/image" Target="../media/image12.png"/><Relationship Id="rId5" Type="http://schemas.openxmlformats.org/officeDocument/2006/relationships/image" Target="../media/image0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07.png"/><Relationship Id="rId3" Type="http://schemas.openxmlformats.org/officeDocument/2006/relationships/image" Target="../media/image38.png"/><Relationship Id="rId6" Type="http://schemas.openxmlformats.org/officeDocument/2006/relationships/image" Target="../media/image00.png"/><Relationship Id="rId5" Type="http://schemas.openxmlformats.org/officeDocument/2006/relationships/image" Target="../media/image0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0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0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0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0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0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0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0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0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09.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 Id="rId3" Type="http://schemas.openxmlformats.org/officeDocument/2006/relationships/image" Target="../media/image0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09.png"/><Relationship Id="rId5" Type="http://schemas.openxmlformats.org/officeDocument/2006/relationships/image" Target="../media/image36.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jpg"/><Relationship Id="rId3" Type="http://schemas.openxmlformats.org/officeDocument/2006/relationships/image" Target="../media/image09.png"/><Relationship Id="rId6" Type="http://schemas.openxmlformats.org/officeDocument/2006/relationships/image" Target="../media/image32.png"/><Relationship Id="rId5" Type="http://schemas.openxmlformats.org/officeDocument/2006/relationships/image" Target="../media/image26.jpg"/><Relationship Id="rId8" Type="http://schemas.openxmlformats.org/officeDocument/2006/relationships/image" Target="../media/image37.png"/><Relationship Id="rId7"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09.png"/><Relationship Id="rId5" Type="http://schemas.openxmlformats.org/officeDocument/2006/relationships/image" Target="../media/image29.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0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0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08.png"/><Relationship Id="rId3" Type="http://schemas.openxmlformats.org/officeDocument/2006/relationships/image" Target="../media/image09.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09.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01.jpg"/><Relationship Id="rId3" Type="http://schemas.openxmlformats.org/officeDocument/2006/relationships/image" Target="../media/image0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comments" Target="../comments/comment5.xml"/><Relationship Id="rId6" Type="http://schemas.openxmlformats.org/officeDocument/2006/relationships/image" Target="../media/image35.png"/><Relationship Id="rId5" Type="http://schemas.openxmlformats.org/officeDocument/2006/relationships/image" Target="../media/image15.png"/><Relationship Id="rId7" Type="http://schemas.openxmlformats.org/officeDocument/2006/relationships/image" Target="../media/image0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0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02.jpg"/><Relationship Id="rId3" Type="http://schemas.openxmlformats.org/officeDocument/2006/relationships/image" Target="../media/image0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05.jpg"/><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comments" Target="../comments/comment3.xml"/><Relationship Id="rId9" Type="http://schemas.openxmlformats.org/officeDocument/2006/relationships/image" Target="../media/image12.png"/><Relationship Id="rId6" Type="http://schemas.openxmlformats.org/officeDocument/2006/relationships/image" Target="../media/image10.png"/><Relationship Id="rId5" Type="http://schemas.openxmlformats.org/officeDocument/2006/relationships/image" Target="../media/image06.png"/><Relationship Id="rId8" Type="http://schemas.openxmlformats.org/officeDocument/2006/relationships/image" Target="../media/image13.png"/><Relationship Id="rId7" Type="http://schemas.openxmlformats.org/officeDocument/2006/relationships/image" Target="../media/image0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0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09.png"/><Relationship Id="rId3"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p:nvPr/>
        </p:nvSpPr>
        <p:spPr>
          <a:xfrm>
            <a:off x="610350" y="544600"/>
            <a:ext cx="7923299" cy="3323700"/>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1" name="Shape 31"/>
          <p:cNvSpPr txBox="1"/>
          <p:nvPr>
            <p:ph type="ctrTitle"/>
          </p:nvPr>
        </p:nvSpPr>
        <p:spPr>
          <a:xfrm>
            <a:off x="685800" y="1583342"/>
            <a:ext cx="7772400" cy="1159799"/>
          </a:xfrm>
          <a:prstGeom prst="rect">
            <a:avLst/>
          </a:prstGeom>
        </p:spPr>
        <p:txBody>
          <a:bodyPr anchorCtr="0" anchor="b" bIns="91425" lIns="91425" rIns="91425" tIns="91425">
            <a:noAutofit/>
          </a:bodyPr>
          <a:lstStyle/>
          <a:p>
            <a:pPr>
              <a:spcBef>
                <a:spcPts val="0"/>
              </a:spcBef>
              <a:buNone/>
            </a:pPr>
            <a:r>
              <a:t/>
            </a:r>
            <a:endParaRPr/>
          </a:p>
        </p:txBody>
      </p:sp>
      <p:pic>
        <p:nvPicPr>
          <p:cNvPr id="32" name="Shape 32"/>
          <p:cNvPicPr preferRelativeResize="0"/>
          <p:nvPr/>
        </p:nvPicPr>
        <p:blipFill>
          <a:blip r:embed="rId4">
            <a:alphaModFix/>
          </a:blip>
          <a:stretch>
            <a:fillRect/>
          </a:stretch>
        </p:blipFill>
        <p:spPr>
          <a:xfrm>
            <a:off x="628450" y="565325"/>
            <a:ext cx="7887650" cy="3269325"/>
          </a:xfrm>
          <a:prstGeom prst="rect">
            <a:avLst/>
          </a:prstGeom>
          <a:noFill/>
          <a:ln>
            <a:noFill/>
          </a:ln>
        </p:spPr>
      </p:pic>
      <p:pic>
        <p:nvPicPr>
          <p:cNvPr id="33" name="Shape 33"/>
          <p:cNvPicPr preferRelativeResize="0"/>
          <p:nvPr/>
        </p:nvPicPr>
        <p:blipFill>
          <a:blip r:embed="rId5">
            <a:alphaModFix/>
          </a:blip>
          <a:stretch>
            <a:fillRect/>
          </a:stretch>
        </p:blipFill>
        <p:spPr>
          <a:xfrm>
            <a:off x="-12" y="4333862"/>
            <a:ext cx="714375" cy="809625"/>
          </a:xfrm>
          <a:prstGeom prst="rect">
            <a:avLst/>
          </a:prstGeom>
          <a:noFill/>
          <a:ln>
            <a:noFill/>
          </a:ln>
        </p:spPr>
      </p:pic>
      <p:pic>
        <p:nvPicPr>
          <p:cNvPr id="34" name="Shape 34"/>
          <p:cNvPicPr preferRelativeResize="0"/>
          <p:nvPr/>
        </p:nvPicPr>
        <p:blipFill>
          <a:blip r:embed="rId6">
            <a:alphaModFix/>
          </a:blip>
          <a:stretch>
            <a:fillRect/>
          </a:stretch>
        </p:blipFill>
        <p:spPr>
          <a:xfrm>
            <a:off x="8429612" y="4333862"/>
            <a:ext cx="714375" cy="809625"/>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3421987" y="350399"/>
            <a:ext cx="2300024" cy="886900"/>
          </a:xfrm>
          <a:prstGeom prst="rect">
            <a:avLst/>
          </a:prstGeom>
          <a:noFill/>
          <a:ln>
            <a:noFill/>
          </a:ln>
        </p:spPr>
      </p:pic>
      <p:pic>
        <p:nvPicPr>
          <p:cNvPr id="107" name="Shape 107"/>
          <p:cNvPicPr preferRelativeResize="0"/>
          <p:nvPr/>
        </p:nvPicPr>
        <p:blipFill>
          <a:blip r:embed="rId4">
            <a:alphaModFix/>
          </a:blip>
          <a:stretch>
            <a:fillRect/>
          </a:stretch>
        </p:blipFill>
        <p:spPr>
          <a:xfrm>
            <a:off x="7511850" y="0"/>
            <a:ext cx="1632152" cy="676515"/>
          </a:xfrm>
          <a:prstGeom prst="rect">
            <a:avLst/>
          </a:prstGeom>
          <a:noFill/>
          <a:ln>
            <a:noFill/>
          </a:ln>
        </p:spPr>
      </p:pic>
      <p:sp>
        <p:nvSpPr>
          <p:cNvPr id="108" name="Shape 108"/>
          <p:cNvSpPr txBox="1"/>
          <p:nvPr/>
        </p:nvSpPr>
        <p:spPr>
          <a:xfrm>
            <a:off x="3090125" y="3886750"/>
            <a:ext cx="2800800" cy="822599"/>
          </a:xfrm>
          <a:prstGeom prst="rect">
            <a:avLst/>
          </a:prstGeom>
          <a:noFill/>
          <a:ln>
            <a:noFill/>
          </a:ln>
        </p:spPr>
        <p:txBody>
          <a:bodyPr anchorCtr="0" anchor="t" bIns="91425" lIns="91425" rIns="91425" tIns="91425">
            <a:noAutofit/>
          </a:bodyPr>
          <a:lstStyle/>
          <a:p>
            <a:pPr lvl="0" rtl="0">
              <a:spcBef>
                <a:spcPts val="0"/>
              </a:spcBef>
              <a:buNone/>
            </a:pPr>
            <a:r>
              <a:t/>
            </a:r>
            <a:endParaRPr sz="4800"/>
          </a:p>
        </p:txBody>
      </p:sp>
      <p:sp>
        <p:nvSpPr>
          <p:cNvPr id="109" name="Shape 109"/>
          <p:cNvSpPr txBox="1"/>
          <p:nvPr/>
        </p:nvSpPr>
        <p:spPr>
          <a:xfrm>
            <a:off x="461525" y="2026050"/>
            <a:ext cx="3839100" cy="1608000"/>
          </a:xfrm>
          <a:prstGeom prst="rect">
            <a:avLst/>
          </a:prstGeom>
          <a:noFill/>
          <a:ln>
            <a:noFill/>
          </a:ln>
        </p:spPr>
        <p:txBody>
          <a:bodyPr anchorCtr="0" anchor="t" bIns="91425" lIns="91425" rIns="91425" tIns="91425">
            <a:noAutofit/>
          </a:bodyPr>
          <a:lstStyle/>
          <a:p>
            <a:pPr indent="-317500" lvl="0" marL="457200" rtl="0">
              <a:spcBef>
                <a:spcPts val="0"/>
              </a:spcBef>
              <a:buClr>
                <a:srgbClr val="000000"/>
              </a:buClr>
              <a:buSzPct val="100000"/>
              <a:buFont typeface="Arial"/>
              <a:buChar char="-"/>
            </a:pPr>
            <a:r>
              <a:rPr lang="en">
                <a:solidFill>
                  <a:schemeClr val="dk1"/>
                </a:solidFill>
              </a:rPr>
              <a:t>6 million teachers use powerpoint worldwide</a:t>
            </a:r>
          </a:p>
          <a:p>
            <a:pPr lvl="0" rtl="0">
              <a:spcBef>
                <a:spcPts val="0"/>
              </a:spcBef>
              <a:buNone/>
            </a:pPr>
            <a:r>
              <a:t/>
            </a:r>
            <a:endParaRPr>
              <a:solidFill>
                <a:schemeClr val="dk1"/>
              </a:solidFill>
            </a:endParaRPr>
          </a:p>
          <a:p>
            <a:pPr indent="-317500" lvl="0" marL="457200" rtl="0">
              <a:spcBef>
                <a:spcPts val="0"/>
              </a:spcBef>
              <a:buClr>
                <a:schemeClr val="dk1"/>
              </a:buClr>
              <a:buSzPct val="100000"/>
              <a:buFont typeface="Arial"/>
              <a:buChar char="-"/>
            </a:pPr>
            <a:r>
              <a:rPr lang="en">
                <a:solidFill>
                  <a:schemeClr val="dk1"/>
                </a:solidFill>
              </a:rPr>
              <a:t>Can be used to create information rich slides</a:t>
            </a:r>
          </a:p>
        </p:txBody>
      </p:sp>
      <p:sp>
        <p:nvSpPr>
          <p:cNvPr id="110" name="Shape 110"/>
          <p:cNvSpPr txBox="1"/>
          <p:nvPr/>
        </p:nvSpPr>
        <p:spPr>
          <a:xfrm>
            <a:off x="4486950" y="2026050"/>
            <a:ext cx="3324300" cy="1608000"/>
          </a:xfrm>
          <a:prstGeom prst="rect">
            <a:avLst/>
          </a:prstGeom>
          <a:noFill/>
          <a:ln>
            <a:noFill/>
          </a:ln>
        </p:spPr>
        <p:txBody>
          <a:bodyPr anchorCtr="0" anchor="t" bIns="91425" lIns="91425" rIns="91425" tIns="91425">
            <a:noAutofit/>
          </a:bodyPr>
          <a:lstStyle/>
          <a:p>
            <a:pPr indent="-317500" lvl="0" marL="457200" rtl="0">
              <a:spcBef>
                <a:spcPts val="0"/>
              </a:spcBef>
              <a:buClr>
                <a:schemeClr val="dk1"/>
              </a:buClr>
              <a:buSzPct val="100000"/>
              <a:buFont typeface="Arial"/>
              <a:buChar char="-"/>
            </a:pPr>
            <a:r>
              <a:rPr lang="en">
                <a:solidFill>
                  <a:schemeClr val="dk1"/>
                </a:solidFill>
              </a:rPr>
              <a:t>In schools the predominant use is for lessons</a:t>
            </a:r>
          </a:p>
          <a:p>
            <a:pPr lvl="0" rtl="0">
              <a:spcBef>
                <a:spcPts val="0"/>
              </a:spcBef>
              <a:buNone/>
            </a:pPr>
            <a:r>
              <a:t/>
            </a:r>
            <a:endParaRPr>
              <a:solidFill>
                <a:schemeClr val="dk1"/>
              </a:solidFill>
            </a:endParaRPr>
          </a:p>
          <a:p>
            <a:pPr indent="-317500" lvl="0" marL="457200" rtl="0">
              <a:spcBef>
                <a:spcPts val="0"/>
              </a:spcBef>
              <a:buClr>
                <a:schemeClr val="dk1"/>
              </a:buClr>
              <a:buSzPct val="100000"/>
              <a:buFont typeface="Arial"/>
              <a:buChar char="-"/>
            </a:pPr>
            <a:r>
              <a:rPr lang="en">
                <a:solidFill>
                  <a:schemeClr val="dk1"/>
                </a:solidFill>
              </a:rPr>
              <a:t>No interactive elements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The Problem</a:t>
            </a:r>
          </a:p>
        </p:txBody>
      </p:sp>
      <p:sp>
        <p:nvSpPr>
          <p:cNvPr id="116" name="Shape 116"/>
          <p:cNvSpPr txBox="1"/>
          <p:nvPr>
            <p:ph idx="1" type="body"/>
          </p:nvPr>
        </p:nvSpPr>
        <p:spPr>
          <a:xfrm>
            <a:off x="457200" y="1260500"/>
            <a:ext cx="8229600" cy="2025900"/>
          </a:xfrm>
          <a:prstGeom prst="rect">
            <a:avLst/>
          </a:prstGeom>
        </p:spPr>
        <p:txBody>
          <a:bodyPr anchorCtr="0" anchor="t" bIns="91425" lIns="91425" rIns="91425" tIns="91425">
            <a:noAutofit/>
          </a:bodyPr>
          <a:lstStyle/>
          <a:p>
            <a:pPr rtl="0" algn="ctr">
              <a:lnSpc>
                <a:spcPct val="115000"/>
              </a:lnSpc>
              <a:spcBef>
                <a:spcPts val="0"/>
              </a:spcBef>
              <a:buNone/>
            </a:pPr>
            <a:r>
              <a:rPr lang="en" sz="1800">
                <a:solidFill>
                  <a:schemeClr val="dk1"/>
                </a:solidFill>
              </a:rPr>
              <a:t>“Cognitive research has shown that learning is most effective when four critical characteristics are present:</a:t>
            </a:r>
          </a:p>
          <a:p>
            <a:pPr lvl="0" rtl="0" algn="ctr">
              <a:lnSpc>
                <a:spcPct val="115000"/>
              </a:lnSpc>
              <a:spcBef>
                <a:spcPts val="0"/>
              </a:spcBef>
              <a:buNone/>
            </a:pPr>
            <a:r>
              <a:t/>
            </a:r>
            <a:endParaRPr sz="1800">
              <a:solidFill>
                <a:schemeClr val="dk1"/>
              </a:solidFill>
            </a:endParaRPr>
          </a:p>
          <a:p>
            <a:pPr indent="0" lvl="0" marL="2743200" rtl="0">
              <a:lnSpc>
                <a:spcPct val="115000"/>
              </a:lnSpc>
              <a:spcBef>
                <a:spcPts val="0"/>
              </a:spcBef>
              <a:buNone/>
            </a:pPr>
            <a:r>
              <a:rPr lang="en" sz="1800">
                <a:solidFill>
                  <a:schemeClr val="dk1"/>
                </a:solidFill>
              </a:rPr>
              <a:t>1. Active participation </a:t>
            </a:r>
          </a:p>
          <a:p>
            <a:pPr indent="0" lvl="0" marL="2743200" rtl="0">
              <a:lnSpc>
                <a:spcPct val="115000"/>
              </a:lnSpc>
              <a:spcBef>
                <a:spcPts val="0"/>
              </a:spcBef>
              <a:buNone/>
            </a:pPr>
            <a:r>
              <a:rPr lang="en" sz="1800">
                <a:solidFill>
                  <a:schemeClr val="dk1"/>
                </a:solidFill>
              </a:rPr>
              <a:t>2. Group participation </a:t>
            </a:r>
          </a:p>
          <a:p>
            <a:pPr indent="0" lvl="0" marL="2743200" rtl="0">
              <a:lnSpc>
                <a:spcPct val="115000"/>
              </a:lnSpc>
              <a:spcBef>
                <a:spcPts val="0"/>
              </a:spcBef>
              <a:buNone/>
            </a:pPr>
            <a:r>
              <a:rPr lang="en" sz="1800">
                <a:solidFill>
                  <a:schemeClr val="dk1"/>
                </a:solidFill>
              </a:rPr>
              <a:t>3. Immediate feedback</a:t>
            </a:r>
          </a:p>
          <a:p>
            <a:pPr indent="0" lvl="0" marL="2743200" rtl="0">
              <a:lnSpc>
                <a:spcPct val="115000"/>
              </a:lnSpc>
              <a:spcBef>
                <a:spcPts val="0"/>
              </a:spcBef>
              <a:buClr>
                <a:schemeClr val="dk1"/>
              </a:buClr>
              <a:buSzPct val="61111"/>
              <a:buFont typeface="Arial"/>
              <a:buNone/>
            </a:pPr>
            <a:r>
              <a:rPr lang="en" sz="1800">
                <a:solidFill>
                  <a:schemeClr val="dk1"/>
                </a:solidFill>
              </a:rPr>
              <a:t>4. Real world connections”</a:t>
            </a:r>
          </a:p>
          <a:p>
            <a:pPr lvl="0" rtl="0" algn="ctr">
              <a:spcBef>
                <a:spcPts val="0"/>
              </a:spcBef>
              <a:buClr>
                <a:schemeClr val="dk1"/>
              </a:buClr>
              <a:buFont typeface="Arial"/>
              <a:buNone/>
            </a:pPr>
            <a:r>
              <a:t/>
            </a:r>
            <a:endParaRPr sz="1800">
              <a:solidFill>
                <a:schemeClr val="dk1"/>
              </a:solidFill>
            </a:endParaRPr>
          </a:p>
          <a:p>
            <a:pPr lvl="0" rtl="0" algn="ctr">
              <a:spcBef>
                <a:spcPts val="0"/>
              </a:spcBef>
              <a:buClr>
                <a:schemeClr val="dk1"/>
              </a:buClr>
              <a:buSzPct val="61111"/>
              <a:buFont typeface="Arial"/>
              <a:buNone/>
            </a:pPr>
            <a:r>
              <a:rPr lang="en" sz="1800">
                <a:solidFill>
                  <a:schemeClr val="dk1"/>
                </a:solidFill>
              </a:rPr>
              <a:t>- Julia Catherine Weathersbee, Texas State University</a:t>
            </a:r>
          </a:p>
          <a:p>
            <a:pPr lvl="0" rtl="0" algn="ctr">
              <a:spcBef>
                <a:spcPts val="0"/>
              </a:spcBef>
              <a:buClr>
                <a:schemeClr val="dk1"/>
              </a:buClr>
              <a:buFont typeface="Arial"/>
              <a:buNone/>
            </a:pPr>
            <a:r>
              <a:t/>
            </a:r>
            <a:endParaRPr sz="1800">
              <a:solidFill>
                <a:schemeClr val="dk1"/>
              </a:solidFill>
            </a:endParaRPr>
          </a:p>
          <a:p>
            <a:pPr lvl="0" rtl="0">
              <a:spcBef>
                <a:spcPts val="0"/>
              </a:spcBef>
              <a:buClr>
                <a:schemeClr val="dk1"/>
              </a:buClr>
              <a:buFont typeface="Arial"/>
              <a:buNone/>
            </a:pPr>
            <a:r>
              <a:t/>
            </a:r>
            <a:endParaRPr sz="1800">
              <a:solidFill>
                <a:schemeClr val="dk1"/>
              </a:solidFill>
            </a:endParaRPr>
          </a:p>
          <a:p>
            <a:pPr lvl="0" rtl="0">
              <a:spcBef>
                <a:spcPts val="0"/>
              </a:spcBef>
              <a:buNone/>
            </a:pPr>
            <a:r>
              <a:t/>
            </a:r>
            <a:endParaRPr>
              <a:latin typeface="Trebuchet MS"/>
              <a:ea typeface="Trebuchet MS"/>
              <a:cs typeface="Trebuchet MS"/>
              <a:sym typeface="Trebuchet MS"/>
            </a:endParaRPr>
          </a:p>
        </p:txBody>
      </p:sp>
      <p:sp>
        <p:nvSpPr>
          <p:cNvPr id="117" name="Shape 117"/>
          <p:cNvSpPr txBox="1"/>
          <p:nvPr/>
        </p:nvSpPr>
        <p:spPr>
          <a:xfrm>
            <a:off x="463029" y="2585870"/>
            <a:ext cx="1001100" cy="350400"/>
          </a:xfrm>
          <a:prstGeom prst="rect">
            <a:avLst/>
          </a:prstGeom>
          <a:noFill/>
          <a:ln>
            <a:noFill/>
          </a:ln>
        </p:spPr>
        <p:txBody>
          <a:bodyPr anchorCtr="0" anchor="t" bIns="91425" lIns="91425" rIns="91425" tIns="91425">
            <a:noAutofit/>
          </a:bodyPr>
          <a:lstStyle/>
          <a:p>
            <a:pPr>
              <a:spcBef>
                <a:spcPts val="0"/>
              </a:spcBef>
              <a:buNone/>
            </a:pPr>
            <a:r>
              <a:rPr b="1" lang="en"/>
              <a:t>Software</a:t>
            </a:r>
          </a:p>
        </p:txBody>
      </p:sp>
      <p:cxnSp>
        <p:nvCxnSpPr>
          <p:cNvPr id="118" name="Shape 118"/>
          <p:cNvCxnSpPr/>
          <p:nvPr/>
        </p:nvCxnSpPr>
        <p:spPr>
          <a:xfrm rot="10800000">
            <a:off x="1384499" y="2875924"/>
            <a:ext cx="1767600" cy="176400"/>
          </a:xfrm>
          <a:prstGeom prst="straightConnector1">
            <a:avLst/>
          </a:prstGeom>
          <a:noFill/>
          <a:ln cap="flat" cmpd="sng" w="19050">
            <a:solidFill>
              <a:schemeClr val="dk2"/>
            </a:solidFill>
            <a:prstDash val="solid"/>
            <a:round/>
            <a:headEnd len="lg" w="lg" type="none"/>
            <a:tailEnd len="lg" w="lg" type="triangle"/>
          </a:ln>
        </p:spPr>
      </p:cxnSp>
      <p:cxnSp>
        <p:nvCxnSpPr>
          <p:cNvPr id="119" name="Shape 119"/>
          <p:cNvCxnSpPr/>
          <p:nvPr/>
        </p:nvCxnSpPr>
        <p:spPr>
          <a:xfrm flipH="1">
            <a:off x="1370999" y="2414225"/>
            <a:ext cx="1806300" cy="308100"/>
          </a:xfrm>
          <a:prstGeom prst="straightConnector1">
            <a:avLst/>
          </a:prstGeom>
          <a:noFill/>
          <a:ln cap="flat" cmpd="sng" w="19050">
            <a:solidFill>
              <a:schemeClr val="dk2"/>
            </a:solidFill>
            <a:prstDash val="solid"/>
            <a:round/>
            <a:headEnd len="lg" w="lg" type="none"/>
            <a:tailEnd len="lg" w="lg" type="triangle"/>
          </a:ln>
        </p:spPr>
      </p:cxnSp>
      <p:sp>
        <p:nvSpPr>
          <p:cNvPr id="120" name="Shape 120"/>
          <p:cNvSpPr txBox="1"/>
          <p:nvPr/>
        </p:nvSpPr>
        <p:spPr>
          <a:xfrm>
            <a:off x="7102575" y="2818147"/>
            <a:ext cx="938700" cy="350400"/>
          </a:xfrm>
          <a:prstGeom prst="rect">
            <a:avLst/>
          </a:prstGeom>
          <a:noFill/>
          <a:ln>
            <a:noFill/>
          </a:ln>
        </p:spPr>
        <p:txBody>
          <a:bodyPr anchorCtr="0" anchor="t" bIns="91425" lIns="91425" rIns="91425" tIns="91425">
            <a:noAutofit/>
          </a:bodyPr>
          <a:lstStyle/>
          <a:p>
            <a:pPr>
              <a:spcBef>
                <a:spcPts val="0"/>
              </a:spcBef>
              <a:buNone/>
            </a:pPr>
            <a:r>
              <a:rPr b="1" lang="en"/>
              <a:t>Teacher</a:t>
            </a:r>
          </a:p>
        </p:txBody>
      </p:sp>
      <p:cxnSp>
        <p:nvCxnSpPr>
          <p:cNvPr id="121" name="Shape 121"/>
          <p:cNvCxnSpPr/>
          <p:nvPr/>
        </p:nvCxnSpPr>
        <p:spPr>
          <a:xfrm>
            <a:off x="5767950" y="2714525"/>
            <a:ext cx="1375499" cy="241800"/>
          </a:xfrm>
          <a:prstGeom prst="straightConnector1">
            <a:avLst/>
          </a:prstGeom>
          <a:noFill/>
          <a:ln cap="flat" cmpd="sng" w="19050">
            <a:solidFill>
              <a:schemeClr val="dk2"/>
            </a:solidFill>
            <a:prstDash val="solid"/>
            <a:round/>
            <a:headEnd len="lg" w="lg" type="none"/>
            <a:tailEnd len="lg" w="lg" type="triangle"/>
          </a:ln>
        </p:spPr>
      </p:cxnSp>
      <p:cxnSp>
        <p:nvCxnSpPr>
          <p:cNvPr id="122" name="Shape 122"/>
          <p:cNvCxnSpPr/>
          <p:nvPr/>
        </p:nvCxnSpPr>
        <p:spPr>
          <a:xfrm flipH="1" rot="10800000">
            <a:off x="6155850" y="3103625"/>
            <a:ext cx="1000800" cy="286499"/>
          </a:xfrm>
          <a:prstGeom prst="straightConnector1">
            <a:avLst/>
          </a:prstGeom>
          <a:noFill/>
          <a:ln cap="flat" cmpd="sng" w="19050">
            <a:solidFill>
              <a:schemeClr val="dk2"/>
            </a:solidFill>
            <a:prstDash val="solid"/>
            <a:round/>
            <a:headEnd len="lg" w="lg" type="none"/>
            <a:tailEnd len="lg" w="lg" type="triangle"/>
          </a:ln>
        </p:spPr>
      </p:cxnSp>
      <p:pic>
        <p:nvPicPr>
          <p:cNvPr id="123" name="Shape 123"/>
          <p:cNvPicPr preferRelativeResize="0"/>
          <p:nvPr/>
        </p:nvPicPr>
        <p:blipFill>
          <a:blip r:embed="rId4">
            <a:alphaModFix/>
          </a:blip>
          <a:stretch>
            <a:fillRect/>
          </a:stretch>
        </p:blipFill>
        <p:spPr>
          <a:xfrm>
            <a:off x="7511850" y="0"/>
            <a:ext cx="1632152" cy="67651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pic>
        <p:nvPicPr>
          <p:cNvPr id="128" name="Shape 128"/>
          <p:cNvPicPr preferRelativeResize="0"/>
          <p:nvPr/>
        </p:nvPicPr>
        <p:blipFill>
          <a:blip r:embed="rId3">
            <a:alphaModFix/>
          </a:blip>
          <a:stretch>
            <a:fillRect/>
          </a:stretch>
        </p:blipFill>
        <p:spPr>
          <a:xfrm>
            <a:off x="6325564" y="1077987"/>
            <a:ext cx="2300024" cy="886900"/>
          </a:xfrm>
          <a:prstGeom prst="rect">
            <a:avLst/>
          </a:prstGeom>
          <a:noFill/>
          <a:ln>
            <a:noFill/>
          </a:ln>
        </p:spPr>
      </p:pic>
      <p:pic>
        <p:nvPicPr>
          <p:cNvPr id="129" name="Shape 129"/>
          <p:cNvPicPr preferRelativeResize="0"/>
          <p:nvPr/>
        </p:nvPicPr>
        <p:blipFill>
          <a:blip r:embed="rId4">
            <a:alphaModFix/>
          </a:blip>
          <a:stretch>
            <a:fillRect/>
          </a:stretch>
        </p:blipFill>
        <p:spPr>
          <a:xfrm>
            <a:off x="358897" y="693999"/>
            <a:ext cx="2458145" cy="1270899"/>
          </a:xfrm>
          <a:prstGeom prst="rect">
            <a:avLst/>
          </a:prstGeom>
          <a:noFill/>
          <a:ln>
            <a:noFill/>
          </a:ln>
        </p:spPr>
      </p:pic>
      <p:sp>
        <p:nvSpPr>
          <p:cNvPr id="130" name="Shape 130"/>
          <p:cNvSpPr txBox="1"/>
          <p:nvPr/>
        </p:nvSpPr>
        <p:spPr>
          <a:xfrm>
            <a:off x="371325" y="2308107"/>
            <a:ext cx="2445599" cy="601799"/>
          </a:xfrm>
          <a:prstGeom prst="rect">
            <a:avLst/>
          </a:prstGeom>
          <a:noFill/>
          <a:ln>
            <a:noFill/>
          </a:ln>
        </p:spPr>
        <p:txBody>
          <a:bodyPr anchorCtr="0" anchor="t" bIns="91425" lIns="91425" rIns="91425" tIns="91425">
            <a:noAutofit/>
          </a:bodyPr>
          <a:lstStyle/>
          <a:p>
            <a:pPr rtl="0" algn="ctr">
              <a:spcBef>
                <a:spcPts val="0"/>
              </a:spcBef>
              <a:buNone/>
            </a:pPr>
            <a:r>
              <a:rPr lang="en"/>
              <a:t>Pre-made maths content</a:t>
            </a:r>
          </a:p>
          <a:p>
            <a:pPr rtl="0">
              <a:spcBef>
                <a:spcPts val="0"/>
              </a:spcBef>
              <a:buNone/>
            </a:pPr>
            <a:r>
              <a:t/>
            </a:r>
            <a:endParaRPr/>
          </a:p>
          <a:p>
            <a:pPr>
              <a:spcBef>
                <a:spcPts val="0"/>
              </a:spcBef>
              <a:buNone/>
            </a:pPr>
            <a:r>
              <a:t/>
            </a:r>
            <a:endParaRPr/>
          </a:p>
        </p:txBody>
      </p:sp>
      <p:sp>
        <p:nvSpPr>
          <p:cNvPr id="131" name="Shape 131"/>
          <p:cNvSpPr txBox="1"/>
          <p:nvPr/>
        </p:nvSpPr>
        <p:spPr>
          <a:xfrm>
            <a:off x="3239175" y="2272700"/>
            <a:ext cx="2544899" cy="637200"/>
          </a:xfrm>
          <a:prstGeom prst="rect">
            <a:avLst/>
          </a:prstGeom>
          <a:noFill/>
          <a:ln>
            <a:noFill/>
          </a:ln>
        </p:spPr>
        <p:txBody>
          <a:bodyPr anchorCtr="0" anchor="t" bIns="91425" lIns="91425" rIns="91425" tIns="91425">
            <a:noAutofit/>
          </a:bodyPr>
          <a:lstStyle/>
          <a:p>
            <a:pPr rtl="0" algn="ctr">
              <a:spcBef>
                <a:spcPts val="0"/>
              </a:spcBef>
              <a:buNone/>
            </a:pPr>
            <a:r>
              <a:rPr lang="en"/>
              <a:t>Pre-made Syllabus content</a:t>
            </a:r>
          </a:p>
          <a:p>
            <a:pPr rtl="0">
              <a:spcBef>
                <a:spcPts val="0"/>
              </a:spcBef>
              <a:buNone/>
            </a:pPr>
            <a:r>
              <a:t/>
            </a:r>
            <a:endParaRPr/>
          </a:p>
          <a:p>
            <a:pPr lvl="0" rtl="0">
              <a:spcBef>
                <a:spcPts val="0"/>
              </a:spcBef>
              <a:buNone/>
            </a:pPr>
            <a:r>
              <a:t/>
            </a:r>
            <a:endParaRPr/>
          </a:p>
        </p:txBody>
      </p:sp>
      <p:sp>
        <p:nvSpPr>
          <p:cNvPr id="132" name="Shape 132"/>
          <p:cNvSpPr txBox="1"/>
          <p:nvPr/>
        </p:nvSpPr>
        <p:spPr>
          <a:xfrm>
            <a:off x="6203125" y="2247894"/>
            <a:ext cx="2544899" cy="529799"/>
          </a:xfrm>
          <a:prstGeom prst="rect">
            <a:avLst/>
          </a:prstGeom>
          <a:noFill/>
          <a:ln>
            <a:noFill/>
          </a:ln>
        </p:spPr>
        <p:txBody>
          <a:bodyPr anchorCtr="0" anchor="t" bIns="91425" lIns="91425" rIns="91425" tIns="91425">
            <a:noAutofit/>
          </a:bodyPr>
          <a:lstStyle/>
          <a:p>
            <a:pPr rtl="0" algn="ctr">
              <a:spcBef>
                <a:spcPts val="0"/>
              </a:spcBef>
              <a:buNone/>
            </a:pPr>
            <a:r>
              <a:rPr lang="en"/>
              <a:t>Make lessons from scratch</a:t>
            </a:r>
          </a:p>
          <a:p>
            <a:pPr lvl="0" rtl="0">
              <a:spcBef>
                <a:spcPts val="0"/>
              </a:spcBef>
              <a:buNone/>
            </a:pPr>
            <a:r>
              <a:t/>
            </a:r>
            <a:endParaRPr/>
          </a:p>
        </p:txBody>
      </p:sp>
      <p:sp>
        <p:nvSpPr>
          <p:cNvPr id="133" name="Shape 133"/>
          <p:cNvSpPr txBox="1"/>
          <p:nvPr/>
        </p:nvSpPr>
        <p:spPr>
          <a:xfrm>
            <a:off x="1863350" y="3485928"/>
            <a:ext cx="1964399" cy="333599"/>
          </a:xfrm>
          <a:prstGeom prst="rect">
            <a:avLst/>
          </a:prstGeom>
          <a:noFill/>
          <a:ln>
            <a:noFill/>
          </a:ln>
        </p:spPr>
        <p:txBody>
          <a:bodyPr anchorCtr="0" anchor="t" bIns="91425" lIns="91425" rIns="91425" tIns="91425">
            <a:noAutofit/>
          </a:bodyPr>
          <a:lstStyle/>
          <a:p>
            <a:pPr rtl="0" algn="ctr">
              <a:spcBef>
                <a:spcPts val="0"/>
              </a:spcBef>
              <a:buNone/>
            </a:pPr>
            <a:r>
              <a:rPr lang="en"/>
              <a:t>More like tests</a:t>
            </a:r>
          </a:p>
          <a:p>
            <a:pPr lvl="0" rtl="0" algn="ctr">
              <a:spcBef>
                <a:spcPts val="0"/>
              </a:spcBef>
              <a:buNone/>
            </a:pPr>
            <a:r>
              <a:rPr lang="en"/>
              <a:t>Don’t cater to tutors</a:t>
            </a:r>
          </a:p>
          <a:p>
            <a:pPr lvl="0" rtl="0">
              <a:spcBef>
                <a:spcPts val="0"/>
              </a:spcBef>
              <a:buNone/>
            </a:pPr>
            <a:r>
              <a:t/>
            </a:r>
            <a:endParaRPr/>
          </a:p>
          <a:p>
            <a:pPr lvl="0" rtl="0">
              <a:spcBef>
                <a:spcPts val="0"/>
              </a:spcBef>
              <a:buNone/>
            </a:pPr>
            <a:r>
              <a:t/>
            </a:r>
            <a:endParaRPr/>
          </a:p>
        </p:txBody>
      </p:sp>
      <p:sp>
        <p:nvSpPr>
          <p:cNvPr id="134" name="Shape 134"/>
          <p:cNvSpPr txBox="1"/>
          <p:nvPr/>
        </p:nvSpPr>
        <p:spPr>
          <a:xfrm>
            <a:off x="6204676" y="3485919"/>
            <a:ext cx="2544899" cy="529799"/>
          </a:xfrm>
          <a:prstGeom prst="rect">
            <a:avLst/>
          </a:prstGeom>
          <a:noFill/>
          <a:ln>
            <a:noFill/>
          </a:ln>
        </p:spPr>
        <p:txBody>
          <a:bodyPr anchorCtr="0" anchor="t" bIns="91425" lIns="91425" rIns="91425" tIns="91425">
            <a:noAutofit/>
          </a:bodyPr>
          <a:lstStyle/>
          <a:p>
            <a:pPr rtl="0" algn="ctr">
              <a:spcBef>
                <a:spcPts val="0"/>
              </a:spcBef>
              <a:buNone/>
            </a:pPr>
            <a:r>
              <a:rPr lang="en"/>
              <a:t>Good for revision/presenting</a:t>
            </a:r>
          </a:p>
          <a:p>
            <a:pPr lvl="0" rtl="0" algn="ctr">
              <a:spcBef>
                <a:spcPts val="0"/>
              </a:spcBef>
              <a:buNone/>
            </a:pPr>
            <a:r>
              <a:rPr lang="en"/>
              <a:t>Customisable</a:t>
            </a:r>
          </a:p>
          <a:p>
            <a:pPr lvl="0" rtl="0">
              <a:spcBef>
                <a:spcPts val="0"/>
              </a:spcBef>
              <a:buNone/>
            </a:pPr>
            <a:r>
              <a:t/>
            </a:r>
            <a:endParaRPr/>
          </a:p>
        </p:txBody>
      </p:sp>
      <p:cxnSp>
        <p:nvCxnSpPr>
          <p:cNvPr id="135" name="Shape 135"/>
          <p:cNvCxnSpPr>
            <a:stCxn id="130" idx="2"/>
            <a:endCxn id="133" idx="0"/>
          </p:cNvCxnSpPr>
          <p:nvPr/>
        </p:nvCxnSpPr>
        <p:spPr>
          <a:xfrm>
            <a:off x="1594124" y="2909907"/>
            <a:ext cx="1251300" cy="575999"/>
          </a:xfrm>
          <a:prstGeom prst="straightConnector1">
            <a:avLst/>
          </a:prstGeom>
          <a:noFill/>
          <a:ln cap="flat" cmpd="sng" w="19050">
            <a:solidFill>
              <a:schemeClr val="dk2"/>
            </a:solidFill>
            <a:prstDash val="solid"/>
            <a:round/>
            <a:headEnd len="lg" w="lg" type="none"/>
            <a:tailEnd len="lg" w="lg" type="triangle"/>
          </a:ln>
        </p:spPr>
      </p:cxnSp>
      <p:cxnSp>
        <p:nvCxnSpPr>
          <p:cNvPr id="136" name="Shape 136"/>
          <p:cNvCxnSpPr>
            <a:stCxn id="131" idx="2"/>
            <a:endCxn id="133" idx="0"/>
          </p:cNvCxnSpPr>
          <p:nvPr/>
        </p:nvCxnSpPr>
        <p:spPr>
          <a:xfrm flipH="1">
            <a:off x="2845424" y="2909900"/>
            <a:ext cx="1666200" cy="576000"/>
          </a:xfrm>
          <a:prstGeom prst="straightConnector1">
            <a:avLst/>
          </a:prstGeom>
          <a:noFill/>
          <a:ln cap="flat" cmpd="sng" w="19050">
            <a:solidFill>
              <a:schemeClr val="dk2"/>
            </a:solidFill>
            <a:prstDash val="solid"/>
            <a:round/>
            <a:headEnd len="lg" w="lg" type="none"/>
            <a:tailEnd len="lg" w="lg" type="triangle"/>
          </a:ln>
        </p:spPr>
      </p:cxnSp>
      <p:cxnSp>
        <p:nvCxnSpPr>
          <p:cNvPr id="137" name="Shape 137"/>
          <p:cNvCxnSpPr>
            <a:stCxn id="132" idx="2"/>
            <a:endCxn id="134" idx="0"/>
          </p:cNvCxnSpPr>
          <p:nvPr/>
        </p:nvCxnSpPr>
        <p:spPr>
          <a:xfrm>
            <a:off x="7475574" y="2777694"/>
            <a:ext cx="1500" cy="708300"/>
          </a:xfrm>
          <a:prstGeom prst="straightConnector1">
            <a:avLst/>
          </a:prstGeom>
          <a:noFill/>
          <a:ln cap="flat" cmpd="sng" w="19050">
            <a:solidFill>
              <a:schemeClr val="dk2"/>
            </a:solidFill>
            <a:prstDash val="solid"/>
            <a:round/>
            <a:headEnd len="lg" w="lg" type="none"/>
            <a:tailEnd len="lg" w="lg" type="triangle"/>
          </a:ln>
        </p:spPr>
      </p:cxnSp>
      <p:pic>
        <p:nvPicPr>
          <p:cNvPr id="138" name="Shape 138"/>
          <p:cNvPicPr preferRelativeResize="0"/>
          <p:nvPr/>
        </p:nvPicPr>
        <p:blipFill>
          <a:blip r:embed="rId5">
            <a:alphaModFix/>
          </a:blip>
          <a:stretch>
            <a:fillRect/>
          </a:stretch>
        </p:blipFill>
        <p:spPr>
          <a:xfrm>
            <a:off x="7511850" y="0"/>
            <a:ext cx="1632152" cy="676515"/>
          </a:xfrm>
          <a:prstGeom prst="rect">
            <a:avLst/>
          </a:prstGeom>
          <a:noFill/>
          <a:ln>
            <a:noFill/>
          </a:ln>
        </p:spPr>
      </p:pic>
      <p:pic>
        <p:nvPicPr>
          <p:cNvPr id="139" name="Shape 139"/>
          <p:cNvPicPr preferRelativeResize="0"/>
          <p:nvPr/>
        </p:nvPicPr>
        <p:blipFill rotWithShape="1">
          <a:blip r:embed="rId6">
            <a:alphaModFix/>
          </a:blip>
          <a:srcRect b="0" l="30746" r="30753" t="0"/>
          <a:stretch/>
        </p:blipFill>
        <p:spPr>
          <a:xfrm>
            <a:off x="3239175" y="1385850"/>
            <a:ext cx="2445600" cy="502844"/>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1944825" y="529600"/>
            <a:ext cx="1824673" cy="2071719"/>
          </a:xfrm>
          <a:prstGeom prst="rect">
            <a:avLst/>
          </a:prstGeom>
          <a:noFill/>
          <a:ln>
            <a:noFill/>
          </a:ln>
        </p:spPr>
      </p:pic>
      <p:pic>
        <p:nvPicPr>
          <p:cNvPr id="145" name="Shape 145"/>
          <p:cNvPicPr preferRelativeResize="0"/>
          <p:nvPr/>
        </p:nvPicPr>
        <p:blipFill>
          <a:blip r:embed="rId4">
            <a:alphaModFix/>
          </a:blip>
          <a:stretch>
            <a:fillRect/>
          </a:stretch>
        </p:blipFill>
        <p:spPr>
          <a:xfrm>
            <a:off x="5260125" y="541423"/>
            <a:ext cx="1824673" cy="2071722"/>
          </a:xfrm>
          <a:prstGeom prst="rect">
            <a:avLst/>
          </a:prstGeom>
          <a:noFill/>
          <a:ln>
            <a:noFill/>
          </a:ln>
        </p:spPr>
      </p:pic>
      <p:sp>
        <p:nvSpPr>
          <p:cNvPr id="146" name="Shape 146"/>
          <p:cNvSpPr txBox="1"/>
          <p:nvPr/>
        </p:nvSpPr>
        <p:spPr>
          <a:xfrm>
            <a:off x="2451750" y="2766350"/>
            <a:ext cx="4240499" cy="2545500"/>
          </a:xfrm>
          <a:prstGeom prst="rect">
            <a:avLst/>
          </a:prstGeom>
          <a:noFill/>
          <a:ln>
            <a:noFill/>
          </a:ln>
        </p:spPr>
        <p:txBody>
          <a:bodyPr anchorCtr="0" anchor="t" bIns="91425" lIns="91425" rIns="91425" tIns="91425">
            <a:noAutofit/>
          </a:bodyPr>
          <a:lstStyle/>
          <a:p>
            <a:pPr lvl="0" rtl="0" algn="ctr">
              <a:spcBef>
                <a:spcPts val="0"/>
              </a:spcBef>
              <a:buNone/>
            </a:pPr>
            <a:r>
              <a:rPr lang="en" sz="2400"/>
              <a:t>Information rich</a:t>
            </a:r>
          </a:p>
          <a:p>
            <a:pPr lvl="0" rtl="0" algn="ctr">
              <a:spcBef>
                <a:spcPts val="0"/>
              </a:spcBef>
              <a:buNone/>
            </a:pPr>
            <a:r>
              <a:t/>
            </a:r>
            <a:endParaRPr sz="2400"/>
          </a:p>
          <a:p>
            <a:pPr lvl="0" rtl="0" algn="ctr">
              <a:spcBef>
                <a:spcPts val="0"/>
              </a:spcBef>
              <a:buNone/>
            </a:pPr>
            <a:r>
              <a:rPr lang="en" sz="2400"/>
              <a:t>Pushes interactive learning</a:t>
            </a:r>
          </a:p>
          <a:p>
            <a:pPr lvl="0" rtl="0" algn="ctr">
              <a:spcBef>
                <a:spcPts val="0"/>
              </a:spcBef>
              <a:buNone/>
            </a:pPr>
            <a:r>
              <a:t/>
            </a:r>
            <a:endParaRPr sz="2400"/>
          </a:p>
          <a:p>
            <a:pPr lvl="0" rtl="0" algn="ctr">
              <a:spcBef>
                <a:spcPts val="0"/>
              </a:spcBef>
              <a:buNone/>
            </a:pPr>
            <a:r>
              <a:rPr lang="en" sz="2400"/>
              <a:t>Automatic feedback</a:t>
            </a:r>
          </a:p>
          <a:p>
            <a:pPr rtl="0" algn="ctr">
              <a:spcBef>
                <a:spcPts val="0"/>
              </a:spcBef>
              <a:buNone/>
            </a:pPr>
            <a:r>
              <a:t/>
            </a:r>
            <a:endParaRPr/>
          </a:p>
          <a:p>
            <a:pPr rtl="0" algn="ctr">
              <a:spcBef>
                <a:spcPts val="0"/>
              </a:spcBef>
              <a:buNone/>
            </a:pPr>
            <a:r>
              <a:t/>
            </a:r>
            <a:endParaRPr/>
          </a:p>
          <a:p>
            <a:pPr algn="ctr">
              <a:spcBef>
                <a:spcPts val="0"/>
              </a:spcBef>
              <a:buNone/>
            </a:pPr>
            <a:r>
              <a:t/>
            </a:r>
            <a:endParaRPr/>
          </a:p>
        </p:txBody>
      </p:sp>
      <p:pic>
        <p:nvPicPr>
          <p:cNvPr id="147" name="Shape 147"/>
          <p:cNvPicPr preferRelativeResize="0"/>
          <p:nvPr/>
        </p:nvPicPr>
        <p:blipFill>
          <a:blip r:embed="rId5">
            <a:alphaModFix/>
          </a:blip>
          <a:stretch>
            <a:fillRect/>
          </a:stretch>
        </p:blipFill>
        <p:spPr>
          <a:xfrm>
            <a:off x="7511850" y="0"/>
            <a:ext cx="1632152" cy="676515"/>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3412319" y="676526"/>
            <a:ext cx="5603603" cy="4225749"/>
          </a:xfrm>
          <a:prstGeom prst="rect">
            <a:avLst/>
          </a:prstGeom>
          <a:noFill/>
          <a:ln>
            <a:noFill/>
          </a:ln>
        </p:spPr>
      </p:pic>
      <p:pic>
        <p:nvPicPr>
          <p:cNvPr id="153" name="Shape 153"/>
          <p:cNvPicPr preferRelativeResize="0"/>
          <p:nvPr/>
        </p:nvPicPr>
        <p:blipFill>
          <a:blip r:embed="rId4">
            <a:alphaModFix/>
          </a:blip>
          <a:stretch>
            <a:fillRect/>
          </a:stretch>
        </p:blipFill>
        <p:spPr>
          <a:xfrm>
            <a:off x="232752" y="995474"/>
            <a:ext cx="2776626" cy="3152551"/>
          </a:xfrm>
          <a:prstGeom prst="rect">
            <a:avLst/>
          </a:prstGeom>
          <a:noFill/>
          <a:ln>
            <a:noFill/>
          </a:ln>
        </p:spPr>
      </p:pic>
      <p:pic>
        <p:nvPicPr>
          <p:cNvPr id="154" name="Shape 154"/>
          <p:cNvPicPr preferRelativeResize="0"/>
          <p:nvPr/>
        </p:nvPicPr>
        <p:blipFill>
          <a:blip r:embed="rId5">
            <a:alphaModFix/>
          </a:blip>
          <a:stretch>
            <a:fillRect/>
          </a:stretch>
        </p:blipFill>
        <p:spPr>
          <a:xfrm>
            <a:off x="7511850" y="0"/>
            <a:ext cx="1632152" cy="67651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3412319" y="671072"/>
            <a:ext cx="5603602" cy="4236656"/>
          </a:xfrm>
          <a:prstGeom prst="rect">
            <a:avLst/>
          </a:prstGeom>
          <a:noFill/>
          <a:ln>
            <a:noFill/>
          </a:ln>
        </p:spPr>
      </p:pic>
      <p:pic>
        <p:nvPicPr>
          <p:cNvPr id="160" name="Shape 160"/>
          <p:cNvPicPr preferRelativeResize="0"/>
          <p:nvPr/>
        </p:nvPicPr>
        <p:blipFill>
          <a:blip r:embed="rId4">
            <a:alphaModFix/>
          </a:blip>
          <a:stretch>
            <a:fillRect/>
          </a:stretch>
        </p:blipFill>
        <p:spPr>
          <a:xfrm>
            <a:off x="232752" y="995464"/>
            <a:ext cx="2776626" cy="3152571"/>
          </a:xfrm>
          <a:prstGeom prst="rect">
            <a:avLst/>
          </a:prstGeom>
          <a:noFill/>
          <a:ln>
            <a:noFill/>
          </a:ln>
        </p:spPr>
      </p:pic>
      <p:pic>
        <p:nvPicPr>
          <p:cNvPr id="161" name="Shape 161"/>
          <p:cNvPicPr preferRelativeResize="0"/>
          <p:nvPr/>
        </p:nvPicPr>
        <p:blipFill>
          <a:blip r:embed="rId5">
            <a:alphaModFix/>
          </a:blip>
          <a:stretch>
            <a:fillRect/>
          </a:stretch>
        </p:blipFill>
        <p:spPr>
          <a:xfrm>
            <a:off x="7511850" y="0"/>
            <a:ext cx="1632152" cy="67651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nvSpPr>
        <p:spPr>
          <a:xfrm>
            <a:off x="729450" y="1244100"/>
            <a:ext cx="7685100" cy="2655300"/>
          </a:xfrm>
          <a:prstGeom prst="rect">
            <a:avLst/>
          </a:prstGeom>
          <a:noFill/>
          <a:ln>
            <a:noFill/>
          </a:ln>
        </p:spPr>
        <p:txBody>
          <a:bodyPr anchorCtr="0" anchor="t" bIns="91425" lIns="91425" rIns="91425" tIns="91425">
            <a:noAutofit/>
          </a:bodyPr>
          <a:lstStyle/>
          <a:p>
            <a:pPr rtl="0" algn="ctr">
              <a:spcBef>
                <a:spcPts val="0"/>
              </a:spcBef>
              <a:buNone/>
            </a:pPr>
            <a:r>
              <a:rPr b="1" lang="en" sz="7200"/>
              <a:t>Product </a:t>
            </a:r>
          </a:p>
          <a:p>
            <a:pPr algn="ctr">
              <a:spcBef>
                <a:spcPts val="0"/>
              </a:spcBef>
              <a:buNone/>
            </a:pPr>
            <a:r>
              <a:rPr b="1" lang="en" sz="7200"/>
              <a:t>Demonstration</a:t>
            </a:r>
          </a:p>
        </p:txBody>
      </p:sp>
      <p:pic>
        <p:nvPicPr>
          <p:cNvPr id="167" name="Shape 167"/>
          <p:cNvPicPr preferRelativeResize="0"/>
          <p:nvPr/>
        </p:nvPicPr>
        <p:blipFill>
          <a:blip r:embed="rId3">
            <a:alphaModFix/>
          </a:blip>
          <a:stretch>
            <a:fillRect/>
          </a:stretch>
        </p:blipFill>
        <p:spPr>
          <a:xfrm>
            <a:off x="7511850" y="0"/>
            <a:ext cx="1632152" cy="676515"/>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nvSpPr>
        <p:spPr>
          <a:xfrm>
            <a:off x="729450" y="1244100"/>
            <a:ext cx="7685100" cy="2655300"/>
          </a:xfrm>
          <a:prstGeom prst="rect">
            <a:avLst/>
          </a:prstGeom>
          <a:noFill/>
          <a:ln>
            <a:noFill/>
          </a:ln>
        </p:spPr>
        <p:txBody>
          <a:bodyPr anchorCtr="0" anchor="t" bIns="91425" lIns="91425" rIns="91425" tIns="91425">
            <a:noAutofit/>
          </a:bodyPr>
          <a:lstStyle/>
          <a:p>
            <a:pPr lvl="0" rtl="0" algn="ctr">
              <a:spcBef>
                <a:spcPts val="0"/>
              </a:spcBef>
              <a:buNone/>
            </a:pPr>
            <a:r>
              <a:rPr b="1" lang="en" sz="7200"/>
              <a:t>Sales </a:t>
            </a:r>
          </a:p>
          <a:p>
            <a:pPr lvl="0" rtl="0" algn="ctr">
              <a:spcBef>
                <a:spcPts val="0"/>
              </a:spcBef>
              <a:buNone/>
            </a:pPr>
            <a:r>
              <a:rPr b="1" lang="en" sz="7200"/>
              <a:t>Strategy</a:t>
            </a:r>
          </a:p>
        </p:txBody>
      </p:sp>
      <p:pic>
        <p:nvPicPr>
          <p:cNvPr id="173" name="Shape 173"/>
          <p:cNvPicPr preferRelativeResize="0"/>
          <p:nvPr/>
        </p:nvPicPr>
        <p:blipFill>
          <a:blip r:embed="rId3">
            <a:alphaModFix/>
          </a:blip>
          <a:stretch>
            <a:fillRect/>
          </a:stretch>
        </p:blipFill>
        <p:spPr>
          <a:xfrm>
            <a:off x="7511850" y="0"/>
            <a:ext cx="1632152" cy="676515"/>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Pricing Per </a:t>
            </a:r>
            <a:r>
              <a:rPr lang="en" u="sng">
                <a:latin typeface="Trebuchet MS"/>
                <a:ea typeface="Trebuchet MS"/>
                <a:cs typeface="Trebuchet MS"/>
                <a:sym typeface="Trebuchet MS"/>
              </a:rPr>
              <a:t>Head</a:t>
            </a:r>
            <a:r>
              <a:rPr lang="en">
                <a:latin typeface="Trebuchet MS"/>
                <a:ea typeface="Trebuchet MS"/>
                <a:cs typeface="Trebuchet MS"/>
                <a:sym typeface="Trebuchet MS"/>
              </a:rPr>
              <a:t> per Year</a:t>
            </a:r>
          </a:p>
        </p:txBody>
      </p:sp>
      <p:grpSp>
        <p:nvGrpSpPr>
          <p:cNvPr id="179" name="Shape 179"/>
          <p:cNvGrpSpPr/>
          <p:nvPr/>
        </p:nvGrpSpPr>
        <p:grpSpPr>
          <a:xfrm>
            <a:off x="6253275" y="1590975"/>
            <a:ext cx="1658347" cy="1251900"/>
            <a:chOff x="5616750" y="3746750"/>
            <a:chExt cx="1658347" cy="1251900"/>
          </a:xfrm>
        </p:grpSpPr>
        <p:pic>
          <p:nvPicPr>
            <p:cNvPr id="180" name="Shape 180"/>
            <p:cNvPicPr preferRelativeResize="0"/>
            <p:nvPr/>
          </p:nvPicPr>
          <p:blipFill>
            <a:blip r:embed="rId3">
              <a:alphaModFix/>
            </a:blip>
            <a:stretch>
              <a:fillRect/>
            </a:stretch>
          </p:blipFill>
          <p:spPr>
            <a:xfrm>
              <a:off x="5616750" y="3746750"/>
              <a:ext cx="1658347" cy="857399"/>
            </a:xfrm>
            <a:prstGeom prst="rect">
              <a:avLst/>
            </a:prstGeom>
            <a:noFill/>
            <a:ln>
              <a:noFill/>
            </a:ln>
          </p:spPr>
        </p:pic>
        <p:sp>
          <p:nvSpPr>
            <p:cNvPr id="181" name="Shape 181"/>
            <p:cNvSpPr txBox="1"/>
            <p:nvPr/>
          </p:nvSpPr>
          <p:spPr>
            <a:xfrm>
              <a:off x="5861675" y="4604150"/>
              <a:ext cx="1170300" cy="394500"/>
            </a:xfrm>
            <a:prstGeom prst="rect">
              <a:avLst/>
            </a:prstGeom>
            <a:noFill/>
            <a:ln>
              <a:noFill/>
            </a:ln>
          </p:spPr>
          <p:txBody>
            <a:bodyPr anchorCtr="0" anchor="t" bIns="91425" lIns="91425" rIns="91425" tIns="91425">
              <a:noAutofit/>
            </a:bodyPr>
            <a:lstStyle/>
            <a:p>
              <a:pPr algn="ctr">
                <a:spcBef>
                  <a:spcPts val="0"/>
                </a:spcBef>
                <a:buNone/>
              </a:pPr>
              <a:r>
                <a:rPr b="1" lang="en"/>
                <a:t>?</a:t>
              </a:r>
              <a:br>
                <a:rPr lang="en"/>
              </a:br>
            </a:p>
          </p:txBody>
        </p:sp>
      </p:grpSp>
      <p:sp>
        <p:nvSpPr>
          <p:cNvPr id="182" name="Shape 182"/>
          <p:cNvSpPr txBox="1"/>
          <p:nvPr/>
        </p:nvSpPr>
        <p:spPr>
          <a:xfrm>
            <a:off x="1653700" y="2300662"/>
            <a:ext cx="815699" cy="394500"/>
          </a:xfrm>
          <a:prstGeom prst="rect">
            <a:avLst/>
          </a:prstGeom>
          <a:noFill/>
          <a:ln>
            <a:noFill/>
          </a:ln>
        </p:spPr>
        <p:txBody>
          <a:bodyPr anchorCtr="0" anchor="t" bIns="91425" lIns="91425" rIns="91425" tIns="91425">
            <a:noAutofit/>
          </a:bodyPr>
          <a:lstStyle/>
          <a:p>
            <a:pPr algn="ctr">
              <a:spcBef>
                <a:spcPts val="0"/>
              </a:spcBef>
              <a:buNone/>
            </a:pPr>
            <a:r>
              <a:rPr b="1" lang="en"/>
              <a:t>?</a:t>
            </a:r>
            <a:r>
              <a:rPr lang="en"/>
              <a:t> </a:t>
            </a:r>
          </a:p>
        </p:txBody>
      </p:sp>
      <p:grpSp>
        <p:nvGrpSpPr>
          <p:cNvPr id="183" name="Shape 183"/>
          <p:cNvGrpSpPr/>
          <p:nvPr/>
        </p:nvGrpSpPr>
        <p:grpSpPr>
          <a:xfrm>
            <a:off x="4103150" y="3370478"/>
            <a:ext cx="937675" cy="1459119"/>
            <a:chOff x="2111012" y="2756153"/>
            <a:chExt cx="937675" cy="1459119"/>
          </a:xfrm>
        </p:grpSpPr>
        <p:sp>
          <p:nvSpPr>
            <p:cNvPr id="184" name="Shape 184"/>
            <p:cNvSpPr txBox="1"/>
            <p:nvPr/>
          </p:nvSpPr>
          <p:spPr>
            <a:xfrm>
              <a:off x="2270862" y="3820773"/>
              <a:ext cx="618000" cy="394500"/>
            </a:xfrm>
            <a:prstGeom prst="rect">
              <a:avLst/>
            </a:prstGeom>
            <a:noFill/>
            <a:ln>
              <a:noFill/>
            </a:ln>
          </p:spPr>
          <p:txBody>
            <a:bodyPr anchorCtr="0" anchor="t" bIns="91425" lIns="91425" rIns="91425" tIns="91425">
              <a:noAutofit/>
            </a:bodyPr>
            <a:lstStyle/>
            <a:p>
              <a:pPr lvl="0" rtl="0" algn="ctr">
                <a:spcBef>
                  <a:spcPts val="0"/>
                </a:spcBef>
                <a:buNone/>
              </a:pPr>
              <a:r>
                <a:rPr b="1" lang="en"/>
                <a:t>?</a:t>
              </a:r>
              <a:br>
                <a:rPr b="1" lang="en"/>
              </a:br>
            </a:p>
          </p:txBody>
        </p:sp>
        <p:pic>
          <p:nvPicPr>
            <p:cNvPr id="185" name="Shape 185"/>
            <p:cNvPicPr preferRelativeResize="0"/>
            <p:nvPr/>
          </p:nvPicPr>
          <p:blipFill>
            <a:blip r:embed="rId4">
              <a:alphaModFix/>
            </a:blip>
            <a:stretch>
              <a:fillRect/>
            </a:stretch>
          </p:blipFill>
          <p:spPr>
            <a:xfrm>
              <a:off x="2111012" y="2756153"/>
              <a:ext cx="937675" cy="1064624"/>
            </a:xfrm>
            <a:prstGeom prst="rect">
              <a:avLst/>
            </a:prstGeom>
            <a:noFill/>
            <a:ln>
              <a:noFill/>
            </a:ln>
          </p:spPr>
        </p:pic>
      </p:grpSp>
      <p:pic>
        <p:nvPicPr>
          <p:cNvPr id="186" name="Shape 186"/>
          <p:cNvPicPr preferRelativeResize="0"/>
          <p:nvPr/>
        </p:nvPicPr>
        <p:blipFill>
          <a:blip r:embed="rId5">
            <a:alphaModFix/>
          </a:blip>
          <a:stretch>
            <a:fillRect/>
          </a:stretch>
        </p:blipFill>
        <p:spPr>
          <a:xfrm>
            <a:off x="7511850" y="0"/>
            <a:ext cx="1632152" cy="676515"/>
          </a:xfrm>
          <a:prstGeom prst="rect">
            <a:avLst/>
          </a:prstGeom>
          <a:noFill/>
          <a:ln>
            <a:noFill/>
          </a:ln>
        </p:spPr>
      </p:pic>
      <p:pic>
        <p:nvPicPr>
          <p:cNvPr id="187" name="Shape 187"/>
          <p:cNvPicPr preferRelativeResize="0"/>
          <p:nvPr/>
        </p:nvPicPr>
        <p:blipFill rotWithShape="1">
          <a:blip r:embed="rId6">
            <a:alphaModFix/>
          </a:blip>
          <a:srcRect b="0" l="30746" r="30753" t="0"/>
          <a:stretch/>
        </p:blipFill>
        <p:spPr>
          <a:xfrm>
            <a:off x="1245475" y="1956105"/>
            <a:ext cx="1632151" cy="335581"/>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Pricing Per </a:t>
            </a:r>
            <a:r>
              <a:rPr lang="en" u="sng">
                <a:latin typeface="Trebuchet MS"/>
                <a:ea typeface="Trebuchet MS"/>
                <a:cs typeface="Trebuchet MS"/>
                <a:sym typeface="Trebuchet MS"/>
              </a:rPr>
              <a:t>School</a:t>
            </a:r>
            <a:r>
              <a:rPr lang="en">
                <a:latin typeface="Trebuchet MS"/>
                <a:ea typeface="Trebuchet MS"/>
                <a:cs typeface="Trebuchet MS"/>
                <a:sym typeface="Trebuchet MS"/>
              </a:rPr>
              <a:t> per Year</a:t>
            </a:r>
          </a:p>
        </p:txBody>
      </p:sp>
      <p:grpSp>
        <p:nvGrpSpPr>
          <p:cNvPr id="193" name="Shape 193"/>
          <p:cNvGrpSpPr/>
          <p:nvPr/>
        </p:nvGrpSpPr>
        <p:grpSpPr>
          <a:xfrm>
            <a:off x="6253275" y="1590975"/>
            <a:ext cx="1658347" cy="1251900"/>
            <a:chOff x="5616750" y="3746750"/>
            <a:chExt cx="1658347" cy="1251900"/>
          </a:xfrm>
        </p:grpSpPr>
        <p:pic>
          <p:nvPicPr>
            <p:cNvPr id="194" name="Shape 194"/>
            <p:cNvPicPr preferRelativeResize="0"/>
            <p:nvPr/>
          </p:nvPicPr>
          <p:blipFill>
            <a:blip r:embed="rId3">
              <a:alphaModFix/>
            </a:blip>
            <a:stretch>
              <a:fillRect/>
            </a:stretch>
          </p:blipFill>
          <p:spPr>
            <a:xfrm>
              <a:off x="5616750" y="3746750"/>
              <a:ext cx="1658347" cy="857399"/>
            </a:xfrm>
            <a:prstGeom prst="rect">
              <a:avLst/>
            </a:prstGeom>
            <a:noFill/>
            <a:ln>
              <a:noFill/>
            </a:ln>
          </p:spPr>
        </p:pic>
        <p:sp>
          <p:nvSpPr>
            <p:cNvPr id="195" name="Shape 195"/>
            <p:cNvSpPr txBox="1"/>
            <p:nvPr/>
          </p:nvSpPr>
          <p:spPr>
            <a:xfrm>
              <a:off x="5861675" y="4604150"/>
              <a:ext cx="1170300" cy="394500"/>
            </a:xfrm>
            <a:prstGeom prst="rect">
              <a:avLst/>
            </a:prstGeom>
            <a:noFill/>
            <a:ln>
              <a:noFill/>
            </a:ln>
          </p:spPr>
          <p:txBody>
            <a:bodyPr anchorCtr="0" anchor="t" bIns="91425" lIns="91425" rIns="91425" tIns="91425">
              <a:noAutofit/>
            </a:bodyPr>
            <a:lstStyle/>
            <a:p>
              <a:pPr lvl="0" rtl="0">
                <a:spcBef>
                  <a:spcPts val="0"/>
                </a:spcBef>
                <a:buNone/>
              </a:pPr>
              <a:r>
                <a:rPr b="1" lang="en"/>
                <a:t>£265 / £565</a:t>
              </a:r>
              <a:br>
                <a:rPr lang="en"/>
              </a:br>
            </a:p>
          </p:txBody>
        </p:sp>
      </p:grpSp>
      <p:sp>
        <p:nvSpPr>
          <p:cNvPr id="196" name="Shape 196"/>
          <p:cNvSpPr txBox="1"/>
          <p:nvPr/>
        </p:nvSpPr>
        <p:spPr>
          <a:xfrm>
            <a:off x="1653700" y="2300662"/>
            <a:ext cx="815699" cy="394500"/>
          </a:xfrm>
          <a:prstGeom prst="rect">
            <a:avLst/>
          </a:prstGeom>
          <a:noFill/>
          <a:ln>
            <a:noFill/>
          </a:ln>
        </p:spPr>
        <p:txBody>
          <a:bodyPr anchorCtr="0" anchor="t" bIns="91425" lIns="91425" rIns="91425" tIns="91425">
            <a:noAutofit/>
          </a:bodyPr>
          <a:lstStyle/>
          <a:p>
            <a:pPr lvl="0" rtl="0">
              <a:spcBef>
                <a:spcPts val="0"/>
              </a:spcBef>
              <a:buNone/>
            </a:pPr>
            <a:r>
              <a:rPr b="1" lang="en"/>
              <a:t>£6,900</a:t>
            </a:r>
            <a:r>
              <a:rPr lang="en"/>
              <a:t> </a:t>
            </a:r>
          </a:p>
        </p:txBody>
      </p:sp>
      <p:grpSp>
        <p:nvGrpSpPr>
          <p:cNvPr id="197" name="Shape 197"/>
          <p:cNvGrpSpPr/>
          <p:nvPr/>
        </p:nvGrpSpPr>
        <p:grpSpPr>
          <a:xfrm>
            <a:off x="4103150" y="3370478"/>
            <a:ext cx="937675" cy="1459119"/>
            <a:chOff x="2111012" y="2756153"/>
            <a:chExt cx="937675" cy="1459119"/>
          </a:xfrm>
        </p:grpSpPr>
        <p:sp>
          <p:nvSpPr>
            <p:cNvPr id="198" name="Shape 198"/>
            <p:cNvSpPr txBox="1"/>
            <p:nvPr/>
          </p:nvSpPr>
          <p:spPr>
            <a:xfrm>
              <a:off x="2270862" y="3820773"/>
              <a:ext cx="618000" cy="394500"/>
            </a:xfrm>
            <a:prstGeom prst="rect">
              <a:avLst/>
            </a:prstGeom>
            <a:noFill/>
            <a:ln>
              <a:noFill/>
            </a:ln>
          </p:spPr>
          <p:txBody>
            <a:bodyPr anchorCtr="0" anchor="t" bIns="91425" lIns="91425" rIns="91425" tIns="91425">
              <a:noAutofit/>
            </a:bodyPr>
            <a:lstStyle/>
            <a:p>
              <a:pPr lvl="0" rtl="0">
                <a:spcBef>
                  <a:spcPts val="0"/>
                </a:spcBef>
                <a:buNone/>
              </a:pPr>
              <a:r>
                <a:rPr b="1" lang="en"/>
                <a:t>£550</a:t>
              </a:r>
              <a:br>
                <a:rPr b="1" lang="en"/>
              </a:br>
            </a:p>
          </p:txBody>
        </p:sp>
        <p:pic>
          <p:nvPicPr>
            <p:cNvPr id="199" name="Shape 199"/>
            <p:cNvPicPr preferRelativeResize="0"/>
            <p:nvPr/>
          </p:nvPicPr>
          <p:blipFill>
            <a:blip r:embed="rId4">
              <a:alphaModFix/>
            </a:blip>
            <a:stretch>
              <a:fillRect/>
            </a:stretch>
          </p:blipFill>
          <p:spPr>
            <a:xfrm>
              <a:off x="2111012" y="2756153"/>
              <a:ext cx="937675" cy="1064624"/>
            </a:xfrm>
            <a:prstGeom prst="rect">
              <a:avLst/>
            </a:prstGeom>
            <a:noFill/>
            <a:ln>
              <a:noFill/>
            </a:ln>
          </p:spPr>
        </p:pic>
      </p:grpSp>
      <p:pic>
        <p:nvPicPr>
          <p:cNvPr id="200" name="Shape 200"/>
          <p:cNvPicPr preferRelativeResize="0"/>
          <p:nvPr/>
        </p:nvPicPr>
        <p:blipFill>
          <a:blip r:embed="rId5">
            <a:alphaModFix/>
          </a:blip>
          <a:stretch>
            <a:fillRect/>
          </a:stretch>
        </p:blipFill>
        <p:spPr>
          <a:xfrm>
            <a:off x="7511850" y="0"/>
            <a:ext cx="1632152" cy="676515"/>
          </a:xfrm>
          <a:prstGeom prst="rect">
            <a:avLst/>
          </a:prstGeom>
          <a:noFill/>
          <a:ln>
            <a:noFill/>
          </a:ln>
        </p:spPr>
      </p:pic>
      <p:pic>
        <p:nvPicPr>
          <p:cNvPr id="201" name="Shape 201"/>
          <p:cNvPicPr preferRelativeResize="0"/>
          <p:nvPr/>
        </p:nvPicPr>
        <p:blipFill rotWithShape="1">
          <a:blip r:embed="rId6">
            <a:alphaModFix/>
          </a:blip>
          <a:srcRect b="0" l="30746" r="30753" t="0"/>
          <a:stretch/>
        </p:blipFill>
        <p:spPr>
          <a:xfrm>
            <a:off x="1245475" y="1956105"/>
            <a:ext cx="1632151" cy="335581"/>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 name="Shape 38"/>
        <p:cNvGrpSpPr/>
        <p:nvPr/>
      </p:nvGrpSpPr>
      <p:grpSpPr>
        <a:xfrm>
          <a:off x="0" y="0"/>
          <a:ext cx="0" cy="0"/>
          <a:chOff x="0" y="0"/>
          <a:chExt cx="0" cy="0"/>
        </a:xfrm>
      </p:grpSpPr>
      <p:sp>
        <p:nvSpPr>
          <p:cNvPr id="39" name="Shape 39"/>
          <p:cNvSpPr/>
          <p:nvPr/>
        </p:nvSpPr>
        <p:spPr>
          <a:xfrm>
            <a:off x="1828075" y="294300"/>
            <a:ext cx="5487900" cy="2274599"/>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0" name="Shape 40"/>
          <p:cNvSpPr txBox="1"/>
          <p:nvPr>
            <p:ph type="ctrTitle"/>
          </p:nvPr>
        </p:nvSpPr>
        <p:spPr>
          <a:xfrm>
            <a:off x="685800" y="2421542"/>
            <a:ext cx="7772400" cy="1159799"/>
          </a:xfrm>
          <a:prstGeom prst="rect">
            <a:avLst/>
          </a:prstGeom>
        </p:spPr>
        <p:txBody>
          <a:bodyPr anchorCtr="0" anchor="b" bIns="91425" lIns="91425" rIns="91425" tIns="91425">
            <a:noAutofit/>
          </a:bodyPr>
          <a:lstStyle/>
          <a:p>
            <a:pPr>
              <a:spcBef>
                <a:spcPts val="0"/>
              </a:spcBef>
              <a:buNone/>
            </a:pPr>
            <a:r>
              <a:rPr lang="en"/>
              <a:t>Who Are We?</a:t>
            </a:r>
          </a:p>
        </p:txBody>
      </p:sp>
      <p:pic>
        <p:nvPicPr>
          <p:cNvPr id="41" name="Shape 41"/>
          <p:cNvPicPr preferRelativeResize="0"/>
          <p:nvPr/>
        </p:nvPicPr>
        <p:blipFill>
          <a:blip r:embed="rId3">
            <a:alphaModFix/>
          </a:blip>
          <a:stretch>
            <a:fillRect/>
          </a:stretch>
        </p:blipFill>
        <p:spPr>
          <a:xfrm>
            <a:off x="304800" y="3706625"/>
            <a:ext cx="8584089" cy="1159799"/>
          </a:xfrm>
          <a:prstGeom prst="rect">
            <a:avLst/>
          </a:prstGeom>
          <a:noFill/>
          <a:ln>
            <a:noFill/>
          </a:ln>
        </p:spPr>
      </p:pic>
      <p:pic>
        <p:nvPicPr>
          <p:cNvPr id="42" name="Shape 42"/>
          <p:cNvPicPr preferRelativeResize="0"/>
          <p:nvPr/>
        </p:nvPicPr>
        <p:blipFill>
          <a:blip r:embed="rId4">
            <a:alphaModFix/>
          </a:blip>
          <a:stretch>
            <a:fillRect/>
          </a:stretch>
        </p:blipFill>
        <p:spPr>
          <a:xfrm>
            <a:off x="1828062" y="294300"/>
            <a:ext cx="5487871" cy="2274650"/>
          </a:xfrm>
          <a:prstGeom prst="rect">
            <a:avLst/>
          </a:prstGeom>
          <a:noFill/>
          <a:ln>
            <a:noFill/>
          </a:ln>
        </p:spPr>
      </p:pic>
      <p:pic>
        <p:nvPicPr>
          <p:cNvPr id="43" name="Shape 43"/>
          <p:cNvPicPr preferRelativeResize="0"/>
          <p:nvPr/>
        </p:nvPicPr>
        <p:blipFill>
          <a:blip r:embed="rId5">
            <a:alphaModFix/>
          </a:blip>
          <a:stretch>
            <a:fillRect/>
          </a:stretch>
        </p:blipFill>
        <p:spPr>
          <a:xfrm>
            <a:off x="1037487" y="1759312"/>
            <a:ext cx="714375" cy="809625"/>
          </a:xfrm>
          <a:prstGeom prst="rect">
            <a:avLst/>
          </a:prstGeom>
          <a:noFill/>
          <a:ln>
            <a:noFill/>
          </a:ln>
        </p:spPr>
      </p:pic>
      <p:pic>
        <p:nvPicPr>
          <p:cNvPr id="44" name="Shape 44"/>
          <p:cNvPicPr preferRelativeResize="0"/>
          <p:nvPr/>
        </p:nvPicPr>
        <p:blipFill>
          <a:blip r:embed="rId6">
            <a:alphaModFix/>
          </a:blip>
          <a:stretch>
            <a:fillRect/>
          </a:stretch>
        </p:blipFill>
        <p:spPr>
          <a:xfrm>
            <a:off x="7392112" y="1759312"/>
            <a:ext cx="714375" cy="809625"/>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Pricing per </a:t>
            </a:r>
            <a:r>
              <a:rPr lang="en" u="sng">
                <a:latin typeface="Trebuchet MS"/>
                <a:ea typeface="Trebuchet MS"/>
                <a:cs typeface="Trebuchet MS"/>
                <a:sym typeface="Trebuchet MS"/>
              </a:rPr>
              <a:t>Head</a:t>
            </a:r>
            <a:r>
              <a:rPr lang="en">
                <a:latin typeface="Trebuchet MS"/>
                <a:ea typeface="Trebuchet MS"/>
                <a:cs typeface="Trebuchet MS"/>
                <a:sym typeface="Trebuchet MS"/>
              </a:rPr>
              <a:t> per Year</a:t>
            </a:r>
          </a:p>
        </p:txBody>
      </p:sp>
      <p:sp>
        <p:nvSpPr>
          <p:cNvPr id="207" name="Shape 207"/>
          <p:cNvSpPr txBox="1"/>
          <p:nvPr/>
        </p:nvSpPr>
        <p:spPr>
          <a:xfrm>
            <a:off x="5244400" y="2301375"/>
            <a:ext cx="2943000" cy="1660199"/>
          </a:xfrm>
          <a:prstGeom prst="rect">
            <a:avLst/>
          </a:prstGeom>
          <a:noFill/>
          <a:ln>
            <a:noFill/>
          </a:ln>
        </p:spPr>
        <p:txBody>
          <a:bodyPr anchorCtr="0" anchor="t" bIns="91425" lIns="91425" rIns="91425" tIns="91425">
            <a:noAutofit/>
          </a:bodyPr>
          <a:lstStyle/>
          <a:p>
            <a:pPr lvl="0" rtl="0">
              <a:spcBef>
                <a:spcPts val="0"/>
              </a:spcBef>
              <a:buNone/>
            </a:pPr>
            <a:r>
              <a:rPr lang="en" sz="1800"/>
              <a:t>23,948 UK schools</a:t>
            </a:r>
          </a:p>
          <a:p>
            <a:pPr lvl="0" rtl="0">
              <a:spcBef>
                <a:spcPts val="0"/>
              </a:spcBef>
              <a:buNone/>
            </a:pPr>
            <a:r>
              <a:rPr lang="en" sz="1800"/>
              <a:t>451,100 teachers</a:t>
            </a:r>
          </a:p>
          <a:p>
            <a:pPr rtl="0">
              <a:spcBef>
                <a:spcPts val="0"/>
              </a:spcBef>
              <a:buNone/>
            </a:pPr>
            <a:r>
              <a:t/>
            </a:r>
            <a:endParaRPr sz="1800"/>
          </a:p>
          <a:p>
            <a:pPr rtl="0">
              <a:spcBef>
                <a:spcPts val="0"/>
              </a:spcBef>
              <a:buNone/>
            </a:pPr>
            <a:r>
              <a:t/>
            </a:r>
            <a:endParaRPr sz="1800"/>
          </a:p>
          <a:p>
            <a:pPr lvl="0">
              <a:spcBef>
                <a:spcPts val="0"/>
              </a:spcBef>
              <a:buNone/>
            </a:pPr>
            <a:r>
              <a:rPr lang="en" sz="2400">
                <a:solidFill>
                  <a:schemeClr val="dk1"/>
                </a:solidFill>
              </a:rPr>
              <a:t>£29.99 per Head</a:t>
            </a:r>
          </a:p>
        </p:txBody>
      </p:sp>
      <p:pic>
        <p:nvPicPr>
          <p:cNvPr id="208" name="Shape 208"/>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209" name="Shape 209"/>
          <p:cNvPicPr preferRelativeResize="0"/>
          <p:nvPr/>
        </p:nvPicPr>
        <p:blipFill>
          <a:blip r:embed="rId4">
            <a:alphaModFix/>
          </a:blip>
          <a:stretch>
            <a:fillRect/>
          </a:stretch>
        </p:blipFill>
        <p:spPr>
          <a:xfrm>
            <a:off x="1486235" y="1920870"/>
            <a:ext cx="1797358" cy="2040699"/>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Group Pricing per </a:t>
            </a:r>
            <a:r>
              <a:rPr lang="en" u="sng">
                <a:latin typeface="Trebuchet MS"/>
                <a:ea typeface="Trebuchet MS"/>
                <a:cs typeface="Trebuchet MS"/>
                <a:sym typeface="Trebuchet MS"/>
              </a:rPr>
              <a:t>Head</a:t>
            </a:r>
            <a:r>
              <a:rPr lang="en">
                <a:latin typeface="Trebuchet MS"/>
                <a:ea typeface="Trebuchet MS"/>
                <a:cs typeface="Trebuchet MS"/>
                <a:sym typeface="Trebuchet MS"/>
              </a:rPr>
              <a:t> per Year</a:t>
            </a:r>
          </a:p>
        </p:txBody>
      </p:sp>
      <p:pic>
        <p:nvPicPr>
          <p:cNvPr id="215" name="Shape 215"/>
          <p:cNvPicPr preferRelativeResize="0"/>
          <p:nvPr/>
        </p:nvPicPr>
        <p:blipFill>
          <a:blip r:embed="rId3">
            <a:alphaModFix/>
          </a:blip>
          <a:stretch>
            <a:fillRect/>
          </a:stretch>
        </p:blipFill>
        <p:spPr>
          <a:xfrm>
            <a:off x="7511850" y="0"/>
            <a:ext cx="1632152" cy="676515"/>
          </a:xfrm>
          <a:prstGeom prst="rect">
            <a:avLst/>
          </a:prstGeom>
          <a:noFill/>
          <a:ln>
            <a:noFill/>
          </a:ln>
        </p:spPr>
      </p:pic>
      <p:grpSp>
        <p:nvGrpSpPr>
          <p:cNvPr id="216" name="Shape 216"/>
          <p:cNvGrpSpPr/>
          <p:nvPr/>
        </p:nvGrpSpPr>
        <p:grpSpPr>
          <a:xfrm>
            <a:off x="598975" y="1321975"/>
            <a:ext cx="3571875" cy="3238500"/>
            <a:chOff x="598975" y="1321975"/>
            <a:chExt cx="3571875" cy="3238500"/>
          </a:xfrm>
        </p:grpSpPr>
        <p:pic>
          <p:nvPicPr>
            <p:cNvPr id="217" name="Shape 217"/>
            <p:cNvPicPr preferRelativeResize="0"/>
            <p:nvPr/>
          </p:nvPicPr>
          <p:blipFill>
            <a:blip r:embed="rId4">
              <a:alphaModFix/>
            </a:blip>
            <a:stretch>
              <a:fillRect/>
            </a:stretch>
          </p:blipFill>
          <p:spPr>
            <a:xfrm>
              <a:off x="598975" y="1321975"/>
              <a:ext cx="714375" cy="809625"/>
            </a:xfrm>
            <a:prstGeom prst="rect">
              <a:avLst/>
            </a:prstGeom>
            <a:noFill/>
            <a:ln>
              <a:noFill/>
            </a:ln>
          </p:spPr>
        </p:pic>
        <p:pic>
          <p:nvPicPr>
            <p:cNvPr id="218" name="Shape 218"/>
            <p:cNvPicPr preferRelativeResize="0"/>
            <p:nvPr/>
          </p:nvPicPr>
          <p:blipFill>
            <a:blip r:embed="rId4">
              <a:alphaModFix/>
            </a:blip>
            <a:stretch>
              <a:fillRect/>
            </a:stretch>
          </p:blipFill>
          <p:spPr>
            <a:xfrm>
              <a:off x="1313350" y="1321975"/>
              <a:ext cx="714375" cy="809625"/>
            </a:xfrm>
            <a:prstGeom prst="rect">
              <a:avLst/>
            </a:prstGeom>
            <a:noFill/>
            <a:ln>
              <a:noFill/>
            </a:ln>
          </p:spPr>
        </p:pic>
        <p:pic>
          <p:nvPicPr>
            <p:cNvPr id="219" name="Shape 219"/>
            <p:cNvPicPr preferRelativeResize="0"/>
            <p:nvPr/>
          </p:nvPicPr>
          <p:blipFill>
            <a:blip r:embed="rId4">
              <a:alphaModFix/>
            </a:blip>
            <a:stretch>
              <a:fillRect/>
            </a:stretch>
          </p:blipFill>
          <p:spPr>
            <a:xfrm>
              <a:off x="2027725" y="1321975"/>
              <a:ext cx="714375" cy="809625"/>
            </a:xfrm>
            <a:prstGeom prst="rect">
              <a:avLst/>
            </a:prstGeom>
            <a:noFill/>
            <a:ln>
              <a:noFill/>
            </a:ln>
          </p:spPr>
        </p:pic>
        <p:pic>
          <p:nvPicPr>
            <p:cNvPr id="220" name="Shape 220"/>
            <p:cNvPicPr preferRelativeResize="0"/>
            <p:nvPr/>
          </p:nvPicPr>
          <p:blipFill>
            <a:blip r:embed="rId4">
              <a:alphaModFix/>
            </a:blip>
            <a:stretch>
              <a:fillRect/>
            </a:stretch>
          </p:blipFill>
          <p:spPr>
            <a:xfrm>
              <a:off x="2742100" y="1321975"/>
              <a:ext cx="714375" cy="809625"/>
            </a:xfrm>
            <a:prstGeom prst="rect">
              <a:avLst/>
            </a:prstGeom>
            <a:noFill/>
            <a:ln>
              <a:noFill/>
            </a:ln>
          </p:spPr>
        </p:pic>
        <p:pic>
          <p:nvPicPr>
            <p:cNvPr id="221" name="Shape 221"/>
            <p:cNvPicPr preferRelativeResize="0"/>
            <p:nvPr/>
          </p:nvPicPr>
          <p:blipFill>
            <a:blip r:embed="rId4">
              <a:alphaModFix/>
            </a:blip>
            <a:stretch>
              <a:fillRect/>
            </a:stretch>
          </p:blipFill>
          <p:spPr>
            <a:xfrm>
              <a:off x="598975" y="2131600"/>
              <a:ext cx="714375" cy="809625"/>
            </a:xfrm>
            <a:prstGeom prst="rect">
              <a:avLst/>
            </a:prstGeom>
            <a:noFill/>
            <a:ln>
              <a:noFill/>
            </a:ln>
          </p:spPr>
        </p:pic>
        <p:pic>
          <p:nvPicPr>
            <p:cNvPr id="222" name="Shape 222"/>
            <p:cNvPicPr preferRelativeResize="0"/>
            <p:nvPr/>
          </p:nvPicPr>
          <p:blipFill>
            <a:blip r:embed="rId4">
              <a:alphaModFix/>
            </a:blip>
            <a:stretch>
              <a:fillRect/>
            </a:stretch>
          </p:blipFill>
          <p:spPr>
            <a:xfrm>
              <a:off x="1313350" y="2131600"/>
              <a:ext cx="714375" cy="809625"/>
            </a:xfrm>
            <a:prstGeom prst="rect">
              <a:avLst/>
            </a:prstGeom>
            <a:noFill/>
            <a:ln>
              <a:noFill/>
            </a:ln>
          </p:spPr>
        </p:pic>
        <p:pic>
          <p:nvPicPr>
            <p:cNvPr id="223" name="Shape 223"/>
            <p:cNvPicPr preferRelativeResize="0"/>
            <p:nvPr/>
          </p:nvPicPr>
          <p:blipFill>
            <a:blip r:embed="rId4">
              <a:alphaModFix/>
            </a:blip>
            <a:stretch>
              <a:fillRect/>
            </a:stretch>
          </p:blipFill>
          <p:spPr>
            <a:xfrm>
              <a:off x="2027725" y="2131600"/>
              <a:ext cx="714375" cy="809625"/>
            </a:xfrm>
            <a:prstGeom prst="rect">
              <a:avLst/>
            </a:prstGeom>
            <a:noFill/>
            <a:ln>
              <a:noFill/>
            </a:ln>
          </p:spPr>
        </p:pic>
        <p:pic>
          <p:nvPicPr>
            <p:cNvPr id="224" name="Shape 224"/>
            <p:cNvPicPr preferRelativeResize="0"/>
            <p:nvPr/>
          </p:nvPicPr>
          <p:blipFill>
            <a:blip r:embed="rId4">
              <a:alphaModFix/>
            </a:blip>
            <a:stretch>
              <a:fillRect/>
            </a:stretch>
          </p:blipFill>
          <p:spPr>
            <a:xfrm>
              <a:off x="2742100" y="2131600"/>
              <a:ext cx="714375" cy="809625"/>
            </a:xfrm>
            <a:prstGeom prst="rect">
              <a:avLst/>
            </a:prstGeom>
            <a:noFill/>
            <a:ln>
              <a:noFill/>
            </a:ln>
          </p:spPr>
        </p:pic>
        <p:pic>
          <p:nvPicPr>
            <p:cNvPr id="225" name="Shape 225"/>
            <p:cNvPicPr preferRelativeResize="0"/>
            <p:nvPr/>
          </p:nvPicPr>
          <p:blipFill>
            <a:blip r:embed="rId4">
              <a:alphaModFix/>
            </a:blip>
            <a:stretch>
              <a:fillRect/>
            </a:stretch>
          </p:blipFill>
          <p:spPr>
            <a:xfrm>
              <a:off x="598975" y="2941225"/>
              <a:ext cx="714375" cy="809625"/>
            </a:xfrm>
            <a:prstGeom prst="rect">
              <a:avLst/>
            </a:prstGeom>
            <a:noFill/>
            <a:ln>
              <a:noFill/>
            </a:ln>
          </p:spPr>
        </p:pic>
        <p:pic>
          <p:nvPicPr>
            <p:cNvPr id="226" name="Shape 226"/>
            <p:cNvPicPr preferRelativeResize="0"/>
            <p:nvPr/>
          </p:nvPicPr>
          <p:blipFill>
            <a:blip r:embed="rId4">
              <a:alphaModFix/>
            </a:blip>
            <a:stretch>
              <a:fillRect/>
            </a:stretch>
          </p:blipFill>
          <p:spPr>
            <a:xfrm>
              <a:off x="1313350" y="2941225"/>
              <a:ext cx="714375" cy="809625"/>
            </a:xfrm>
            <a:prstGeom prst="rect">
              <a:avLst/>
            </a:prstGeom>
            <a:noFill/>
            <a:ln>
              <a:noFill/>
            </a:ln>
          </p:spPr>
        </p:pic>
        <p:pic>
          <p:nvPicPr>
            <p:cNvPr id="227" name="Shape 227"/>
            <p:cNvPicPr preferRelativeResize="0"/>
            <p:nvPr/>
          </p:nvPicPr>
          <p:blipFill>
            <a:blip r:embed="rId4">
              <a:alphaModFix/>
            </a:blip>
            <a:stretch>
              <a:fillRect/>
            </a:stretch>
          </p:blipFill>
          <p:spPr>
            <a:xfrm>
              <a:off x="2027725" y="2941225"/>
              <a:ext cx="714375" cy="809625"/>
            </a:xfrm>
            <a:prstGeom prst="rect">
              <a:avLst/>
            </a:prstGeom>
            <a:noFill/>
            <a:ln>
              <a:noFill/>
            </a:ln>
          </p:spPr>
        </p:pic>
        <p:pic>
          <p:nvPicPr>
            <p:cNvPr id="228" name="Shape 228"/>
            <p:cNvPicPr preferRelativeResize="0"/>
            <p:nvPr/>
          </p:nvPicPr>
          <p:blipFill>
            <a:blip r:embed="rId4">
              <a:alphaModFix/>
            </a:blip>
            <a:stretch>
              <a:fillRect/>
            </a:stretch>
          </p:blipFill>
          <p:spPr>
            <a:xfrm>
              <a:off x="2742100" y="2941225"/>
              <a:ext cx="714375" cy="809625"/>
            </a:xfrm>
            <a:prstGeom prst="rect">
              <a:avLst/>
            </a:prstGeom>
            <a:noFill/>
            <a:ln>
              <a:noFill/>
            </a:ln>
          </p:spPr>
        </p:pic>
        <p:pic>
          <p:nvPicPr>
            <p:cNvPr id="229" name="Shape 229"/>
            <p:cNvPicPr preferRelativeResize="0"/>
            <p:nvPr/>
          </p:nvPicPr>
          <p:blipFill>
            <a:blip r:embed="rId4">
              <a:alphaModFix/>
            </a:blip>
            <a:stretch>
              <a:fillRect/>
            </a:stretch>
          </p:blipFill>
          <p:spPr>
            <a:xfrm>
              <a:off x="598975" y="3750850"/>
              <a:ext cx="714375" cy="809625"/>
            </a:xfrm>
            <a:prstGeom prst="rect">
              <a:avLst/>
            </a:prstGeom>
            <a:noFill/>
            <a:ln>
              <a:noFill/>
            </a:ln>
          </p:spPr>
        </p:pic>
        <p:pic>
          <p:nvPicPr>
            <p:cNvPr id="230" name="Shape 230"/>
            <p:cNvPicPr preferRelativeResize="0"/>
            <p:nvPr/>
          </p:nvPicPr>
          <p:blipFill>
            <a:blip r:embed="rId4">
              <a:alphaModFix/>
            </a:blip>
            <a:stretch>
              <a:fillRect/>
            </a:stretch>
          </p:blipFill>
          <p:spPr>
            <a:xfrm>
              <a:off x="1313350" y="3750850"/>
              <a:ext cx="714375" cy="809625"/>
            </a:xfrm>
            <a:prstGeom prst="rect">
              <a:avLst/>
            </a:prstGeom>
            <a:noFill/>
            <a:ln>
              <a:noFill/>
            </a:ln>
          </p:spPr>
        </p:pic>
        <p:pic>
          <p:nvPicPr>
            <p:cNvPr id="231" name="Shape 231"/>
            <p:cNvPicPr preferRelativeResize="0"/>
            <p:nvPr/>
          </p:nvPicPr>
          <p:blipFill>
            <a:blip r:embed="rId4">
              <a:alphaModFix/>
            </a:blip>
            <a:stretch>
              <a:fillRect/>
            </a:stretch>
          </p:blipFill>
          <p:spPr>
            <a:xfrm>
              <a:off x="2027725" y="3750850"/>
              <a:ext cx="714375" cy="809625"/>
            </a:xfrm>
            <a:prstGeom prst="rect">
              <a:avLst/>
            </a:prstGeom>
            <a:noFill/>
            <a:ln>
              <a:noFill/>
            </a:ln>
          </p:spPr>
        </p:pic>
        <p:pic>
          <p:nvPicPr>
            <p:cNvPr id="232" name="Shape 232"/>
            <p:cNvPicPr preferRelativeResize="0"/>
            <p:nvPr/>
          </p:nvPicPr>
          <p:blipFill>
            <a:blip r:embed="rId4">
              <a:alphaModFix/>
            </a:blip>
            <a:stretch>
              <a:fillRect/>
            </a:stretch>
          </p:blipFill>
          <p:spPr>
            <a:xfrm>
              <a:off x="2742100" y="3750850"/>
              <a:ext cx="714375" cy="809625"/>
            </a:xfrm>
            <a:prstGeom prst="rect">
              <a:avLst/>
            </a:prstGeom>
            <a:noFill/>
            <a:ln>
              <a:noFill/>
            </a:ln>
          </p:spPr>
        </p:pic>
        <p:pic>
          <p:nvPicPr>
            <p:cNvPr id="233" name="Shape 233"/>
            <p:cNvPicPr preferRelativeResize="0"/>
            <p:nvPr/>
          </p:nvPicPr>
          <p:blipFill>
            <a:blip r:embed="rId4">
              <a:alphaModFix/>
            </a:blip>
            <a:stretch>
              <a:fillRect/>
            </a:stretch>
          </p:blipFill>
          <p:spPr>
            <a:xfrm>
              <a:off x="3456475" y="1321975"/>
              <a:ext cx="714375" cy="809625"/>
            </a:xfrm>
            <a:prstGeom prst="rect">
              <a:avLst/>
            </a:prstGeom>
            <a:noFill/>
            <a:ln>
              <a:noFill/>
            </a:ln>
          </p:spPr>
        </p:pic>
        <p:pic>
          <p:nvPicPr>
            <p:cNvPr id="234" name="Shape 234"/>
            <p:cNvPicPr preferRelativeResize="0"/>
            <p:nvPr/>
          </p:nvPicPr>
          <p:blipFill>
            <a:blip r:embed="rId4">
              <a:alphaModFix/>
            </a:blip>
            <a:stretch>
              <a:fillRect/>
            </a:stretch>
          </p:blipFill>
          <p:spPr>
            <a:xfrm>
              <a:off x="3456475" y="2131600"/>
              <a:ext cx="714375" cy="809625"/>
            </a:xfrm>
            <a:prstGeom prst="rect">
              <a:avLst/>
            </a:prstGeom>
            <a:noFill/>
            <a:ln>
              <a:noFill/>
            </a:ln>
          </p:spPr>
        </p:pic>
        <p:pic>
          <p:nvPicPr>
            <p:cNvPr id="235" name="Shape 235"/>
            <p:cNvPicPr preferRelativeResize="0"/>
            <p:nvPr/>
          </p:nvPicPr>
          <p:blipFill>
            <a:blip r:embed="rId4">
              <a:alphaModFix/>
            </a:blip>
            <a:stretch>
              <a:fillRect/>
            </a:stretch>
          </p:blipFill>
          <p:spPr>
            <a:xfrm>
              <a:off x="3456475" y="2941225"/>
              <a:ext cx="714375" cy="809625"/>
            </a:xfrm>
            <a:prstGeom prst="rect">
              <a:avLst/>
            </a:prstGeom>
            <a:noFill/>
            <a:ln>
              <a:noFill/>
            </a:ln>
          </p:spPr>
        </p:pic>
        <p:pic>
          <p:nvPicPr>
            <p:cNvPr id="236" name="Shape 236"/>
            <p:cNvPicPr preferRelativeResize="0"/>
            <p:nvPr/>
          </p:nvPicPr>
          <p:blipFill>
            <a:blip r:embed="rId4">
              <a:alphaModFix/>
            </a:blip>
            <a:stretch>
              <a:fillRect/>
            </a:stretch>
          </p:blipFill>
          <p:spPr>
            <a:xfrm>
              <a:off x="3456475" y="3750850"/>
              <a:ext cx="714375" cy="809625"/>
            </a:xfrm>
            <a:prstGeom prst="rect">
              <a:avLst/>
            </a:prstGeom>
            <a:noFill/>
            <a:ln>
              <a:noFill/>
            </a:ln>
          </p:spPr>
        </p:pic>
      </p:grpSp>
      <p:sp>
        <p:nvSpPr>
          <p:cNvPr id="237" name="Shape 237"/>
          <p:cNvSpPr txBox="1"/>
          <p:nvPr/>
        </p:nvSpPr>
        <p:spPr>
          <a:xfrm>
            <a:off x="5244400" y="2301375"/>
            <a:ext cx="2943000" cy="1660199"/>
          </a:xfrm>
          <a:prstGeom prst="rect">
            <a:avLst/>
          </a:prstGeom>
          <a:noFill/>
          <a:ln>
            <a:noFill/>
          </a:ln>
        </p:spPr>
        <p:txBody>
          <a:bodyPr anchorCtr="0" anchor="t" bIns="91425" lIns="91425" rIns="91425" tIns="91425">
            <a:noAutofit/>
          </a:bodyPr>
          <a:lstStyle/>
          <a:p>
            <a:pPr lvl="0" rtl="0">
              <a:spcBef>
                <a:spcPts val="0"/>
              </a:spcBef>
              <a:buNone/>
            </a:pPr>
            <a:r>
              <a:rPr lang="en" sz="1800"/>
              <a:t>10% Discount</a:t>
            </a:r>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rPr lang="en" sz="2400">
                <a:solidFill>
                  <a:schemeClr val="dk1"/>
                </a:solidFill>
              </a:rPr>
              <a:t>£26.99 per Head</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Pricing per </a:t>
            </a:r>
            <a:r>
              <a:rPr lang="en" u="sng">
                <a:latin typeface="Trebuchet MS"/>
                <a:ea typeface="Trebuchet MS"/>
                <a:cs typeface="Trebuchet MS"/>
                <a:sym typeface="Trebuchet MS"/>
              </a:rPr>
              <a:t>Head</a:t>
            </a:r>
            <a:r>
              <a:rPr lang="en">
                <a:latin typeface="Trebuchet MS"/>
                <a:ea typeface="Trebuchet MS"/>
                <a:cs typeface="Trebuchet MS"/>
                <a:sym typeface="Trebuchet MS"/>
              </a:rPr>
              <a:t> per Year</a:t>
            </a:r>
          </a:p>
        </p:txBody>
      </p:sp>
      <p:sp>
        <p:nvSpPr>
          <p:cNvPr id="243" name="Shape 243"/>
          <p:cNvSpPr txBox="1"/>
          <p:nvPr/>
        </p:nvSpPr>
        <p:spPr>
          <a:xfrm>
            <a:off x="5244400" y="2301375"/>
            <a:ext cx="2943000" cy="1660199"/>
          </a:xfrm>
          <a:prstGeom prst="rect">
            <a:avLst/>
          </a:prstGeom>
          <a:noFill/>
          <a:ln>
            <a:noFill/>
          </a:ln>
        </p:spPr>
        <p:txBody>
          <a:bodyPr anchorCtr="0" anchor="t" bIns="91425" lIns="91425" rIns="91425" tIns="91425">
            <a:noAutofit/>
          </a:bodyPr>
          <a:lstStyle/>
          <a:p>
            <a:pPr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rPr lang="en" sz="2400">
                <a:solidFill>
                  <a:schemeClr val="dk1"/>
                </a:solidFill>
              </a:rPr>
              <a:t>£ FREE</a:t>
            </a:r>
          </a:p>
        </p:txBody>
      </p:sp>
      <p:pic>
        <p:nvPicPr>
          <p:cNvPr id="244" name="Shape 244"/>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245" name="Shape 245"/>
          <p:cNvPicPr preferRelativeResize="0"/>
          <p:nvPr/>
        </p:nvPicPr>
        <p:blipFill>
          <a:blip r:embed="rId4">
            <a:alphaModFix/>
          </a:blip>
          <a:stretch>
            <a:fillRect/>
          </a:stretch>
        </p:blipFill>
        <p:spPr>
          <a:xfrm>
            <a:off x="1486224" y="1920875"/>
            <a:ext cx="1797373" cy="204072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457200" y="205978"/>
            <a:ext cx="8229600" cy="857400"/>
          </a:xfrm>
          <a:prstGeom prst="rect">
            <a:avLst/>
          </a:prstGeom>
        </p:spPr>
        <p:txBody>
          <a:bodyPr anchorCtr="0" anchor="b" bIns="91425" lIns="91425" rIns="91425" tIns="91425">
            <a:noAutofit/>
          </a:bodyPr>
          <a:lstStyle/>
          <a:p>
            <a:pPr algn="ctr">
              <a:spcBef>
                <a:spcPts val="0"/>
              </a:spcBef>
              <a:buNone/>
            </a:pPr>
            <a:r>
              <a:rPr lang="en"/>
              <a:t>Potential Market Distribution</a:t>
            </a:r>
          </a:p>
        </p:txBody>
      </p:sp>
      <p:sp>
        <p:nvSpPr>
          <p:cNvPr id="251" name="Shape 251"/>
          <p:cNvSpPr/>
          <p:nvPr/>
        </p:nvSpPr>
        <p:spPr>
          <a:xfrm>
            <a:off x="634900" y="1195250"/>
            <a:ext cx="7874399" cy="3684299"/>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52" name="Shape 252"/>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253" name="Shape 253"/>
          <p:cNvPicPr preferRelativeResize="0"/>
          <p:nvPr/>
        </p:nvPicPr>
        <p:blipFill>
          <a:blip r:embed="rId4">
            <a:alphaModFix/>
          </a:blip>
          <a:stretch>
            <a:fillRect/>
          </a:stretch>
        </p:blipFill>
        <p:spPr>
          <a:xfrm>
            <a:off x="634900" y="1195250"/>
            <a:ext cx="7874287" cy="36842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457200" y="205978"/>
            <a:ext cx="8229600" cy="857400"/>
          </a:xfrm>
          <a:prstGeom prst="rect">
            <a:avLst/>
          </a:prstGeom>
        </p:spPr>
        <p:txBody>
          <a:bodyPr anchorCtr="0" anchor="b" bIns="91425" lIns="91425" rIns="91425" tIns="91425">
            <a:noAutofit/>
          </a:bodyPr>
          <a:lstStyle/>
          <a:p>
            <a:pPr algn="ctr">
              <a:spcBef>
                <a:spcPts val="0"/>
              </a:spcBef>
              <a:buNone/>
            </a:pPr>
            <a:r>
              <a:rPr lang="en"/>
              <a:t>Potential Market Distribution</a:t>
            </a:r>
          </a:p>
        </p:txBody>
      </p:sp>
      <p:pic>
        <p:nvPicPr>
          <p:cNvPr id="259" name="Shape 259"/>
          <p:cNvPicPr preferRelativeResize="0"/>
          <p:nvPr/>
        </p:nvPicPr>
        <p:blipFill>
          <a:blip r:embed="rId3">
            <a:alphaModFix/>
          </a:blip>
          <a:stretch>
            <a:fillRect/>
          </a:stretch>
        </p:blipFill>
        <p:spPr>
          <a:xfrm>
            <a:off x="7511850" y="0"/>
            <a:ext cx="1632152" cy="676515"/>
          </a:xfrm>
          <a:prstGeom prst="rect">
            <a:avLst/>
          </a:prstGeom>
          <a:noFill/>
          <a:ln>
            <a:noFill/>
          </a:ln>
        </p:spPr>
      </p:pic>
      <p:sp>
        <p:nvSpPr>
          <p:cNvPr id="260" name="Shape 260"/>
          <p:cNvSpPr/>
          <p:nvPr/>
        </p:nvSpPr>
        <p:spPr>
          <a:xfrm>
            <a:off x="634900" y="1195250"/>
            <a:ext cx="7874399" cy="3684299"/>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61" name="Shape 261"/>
          <p:cNvPicPr preferRelativeResize="0"/>
          <p:nvPr/>
        </p:nvPicPr>
        <p:blipFill>
          <a:blip r:embed="rId4">
            <a:alphaModFix/>
          </a:blip>
          <a:stretch>
            <a:fillRect/>
          </a:stretch>
        </p:blipFill>
        <p:spPr>
          <a:xfrm>
            <a:off x="634900" y="1195256"/>
            <a:ext cx="7874287" cy="3684299"/>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Survey Results</a:t>
            </a:r>
          </a:p>
        </p:txBody>
      </p:sp>
      <p:sp>
        <p:nvSpPr>
          <p:cNvPr id="267" name="Shape 267"/>
          <p:cNvSpPr txBox="1"/>
          <p:nvPr/>
        </p:nvSpPr>
        <p:spPr>
          <a:xfrm>
            <a:off x="457200" y="1798200"/>
            <a:ext cx="8229600" cy="2156700"/>
          </a:xfrm>
          <a:prstGeom prst="rect">
            <a:avLst/>
          </a:prstGeom>
          <a:noFill/>
          <a:ln>
            <a:noFill/>
          </a:ln>
        </p:spPr>
        <p:txBody>
          <a:bodyPr anchorCtr="0" anchor="t" bIns="91425" lIns="91425" rIns="91425" tIns="91425">
            <a:noAutofit/>
          </a:bodyPr>
          <a:lstStyle/>
          <a:p>
            <a:pPr lvl="0" rtl="0" algn="ctr">
              <a:spcBef>
                <a:spcPts val="0"/>
              </a:spcBef>
              <a:buNone/>
            </a:pPr>
            <a:r>
              <a:rPr lang="en" sz="9600">
                <a:solidFill>
                  <a:srgbClr val="FF0000"/>
                </a:solidFill>
              </a:rPr>
              <a:t>73%</a:t>
            </a:r>
            <a:r>
              <a:rPr lang="en" sz="9600"/>
              <a:t> </a:t>
            </a:r>
          </a:p>
          <a:p>
            <a:pPr lvl="0" rtl="0" algn="ctr">
              <a:spcBef>
                <a:spcPts val="0"/>
              </a:spcBef>
              <a:buNone/>
            </a:pPr>
            <a:r>
              <a:rPr b="1" lang="en"/>
              <a:t>of educators asked said they are interested in our product</a:t>
            </a:r>
          </a:p>
        </p:txBody>
      </p:sp>
      <p:pic>
        <p:nvPicPr>
          <p:cNvPr id="268" name="Shape 268"/>
          <p:cNvPicPr preferRelativeResize="0"/>
          <p:nvPr/>
        </p:nvPicPr>
        <p:blipFill>
          <a:blip r:embed="rId3">
            <a:alphaModFix/>
          </a:blip>
          <a:stretch>
            <a:fillRect/>
          </a:stretch>
        </p:blipFill>
        <p:spPr>
          <a:xfrm>
            <a:off x="7511850" y="0"/>
            <a:ext cx="1632152" cy="67651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Survey Results</a:t>
            </a:r>
          </a:p>
        </p:txBody>
      </p:sp>
      <p:pic>
        <p:nvPicPr>
          <p:cNvPr id="274" name="Shape 274"/>
          <p:cNvPicPr preferRelativeResize="0"/>
          <p:nvPr/>
        </p:nvPicPr>
        <p:blipFill>
          <a:blip r:embed="rId3">
            <a:alphaModFix/>
          </a:blip>
          <a:stretch>
            <a:fillRect/>
          </a:stretch>
        </p:blipFill>
        <p:spPr>
          <a:xfrm>
            <a:off x="7511850" y="0"/>
            <a:ext cx="1632152" cy="676515"/>
          </a:xfrm>
          <a:prstGeom prst="rect">
            <a:avLst/>
          </a:prstGeom>
          <a:noFill/>
          <a:ln>
            <a:noFill/>
          </a:ln>
        </p:spPr>
      </p:pic>
      <p:sp>
        <p:nvSpPr>
          <p:cNvPr id="275" name="Shape 275"/>
          <p:cNvSpPr/>
          <p:nvPr/>
        </p:nvSpPr>
        <p:spPr>
          <a:xfrm>
            <a:off x="634900" y="1195250"/>
            <a:ext cx="7874399" cy="3684299"/>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76" name="Shape 276"/>
          <p:cNvPicPr preferRelativeResize="0"/>
          <p:nvPr/>
        </p:nvPicPr>
        <p:blipFill>
          <a:blip r:embed="rId4">
            <a:alphaModFix/>
          </a:blip>
          <a:stretch>
            <a:fillRect/>
          </a:stretch>
        </p:blipFill>
        <p:spPr>
          <a:xfrm>
            <a:off x="634900" y="1195250"/>
            <a:ext cx="7874400" cy="3684352"/>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Survey Results</a:t>
            </a:r>
          </a:p>
        </p:txBody>
      </p:sp>
      <p:pic>
        <p:nvPicPr>
          <p:cNvPr id="282" name="Shape 282"/>
          <p:cNvPicPr preferRelativeResize="0"/>
          <p:nvPr/>
        </p:nvPicPr>
        <p:blipFill>
          <a:blip r:embed="rId3">
            <a:alphaModFix/>
          </a:blip>
          <a:stretch>
            <a:fillRect/>
          </a:stretch>
        </p:blipFill>
        <p:spPr>
          <a:xfrm>
            <a:off x="7511850" y="0"/>
            <a:ext cx="1632152" cy="676515"/>
          </a:xfrm>
          <a:prstGeom prst="rect">
            <a:avLst/>
          </a:prstGeom>
          <a:noFill/>
          <a:ln>
            <a:noFill/>
          </a:ln>
        </p:spPr>
      </p:pic>
      <p:sp>
        <p:nvSpPr>
          <p:cNvPr id="283" name="Shape 283"/>
          <p:cNvSpPr/>
          <p:nvPr/>
        </p:nvSpPr>
        <p:spPr>
          <a:xfrm>
            <a:off x="634900" y="1195250"/>
            <a:ext cx="7874399" cy="3684299"/>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84" name="Shape 284"/>
          <p:cNvPicPr preferRelativeResize="0"/>
          <p:nvPr/>
        </p:nvPicPr>
        <p:blipFill>
          <a:blip r:embed="rId4">
            <a:alphaModFix/>
          </a:blip>
          <a:stretch>
            <a:fillRect/>
          </a:stretch>
        </p:blipFill>
        <p:spPr>
          <a:xfrm>
            <a:off x="634900" y="1195250"/>
            <a:ext cx="7880986" cy="368430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t>Likely Market Distribution</a:t>
            </a:r>
          </a:p>
        </p:txBody>
      </p:sp>
      <p:pic>
        <p:nvPicPr>
          <p:cNvPr id="290" name="Shape 290"/>
          <p:cNvPicPr preferRelativeResize="0"/>
          <p:nvPr/>
        </p:nvPicPr>
        <p:blipFill>
          <a:blip r:embed="rId3">
            <a:alphaModFix/>
          </a:blip>
          <a:stretch>
            <a:fillRect/>
          </a:stretch>
        </p:blipFill>
        <p:spPr>
          <a:xfrm>
            <a:off x="7511850" y="0"/>
            <a:ext cx="1632152" cy="676515"/>
          </a:xfrm>
          <a:prstGeom prst="rect">
            <a:avLst/>
          </a:prstGeom>
          <a:noFill/>
          <a:ln>
            <a:noFill/>
          </a:ln>
        </p:spPr>
      </p:pic>
      <p:sp>
        <p:nvSpPr>
          <p:cNvPr id="291" name="Shape 291"/>
          <p:cNvSpPr/>
          <p:nvPr/>
        </p:nvSpPr>
        <p:spPr>
          <a:xfrm>
            <a:off x="634900" y="1195250"/>
            <a:ext cx="7874399" cy="3684299"/>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92" name="Shape 292"/>
          <p:cNvPicPr preferRelativeResize="0"/>
          <p:nvPr/>
        </p:nvPicPr>
        <p:blipFill>
          <a:blip r:embed="rId4">
            <a:alphaModFix/>
          </a:blip>
          <a:stretch>
            <a:fillRect/>
          </a:stretch>
        </p:blipFill>
        <p:spPr>
          <a:xfrm>
            <a:off x="634900" y="1195256"/>
            <a:ext cx="7874400" cy="3684352"/>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p:nvPr/>
        </p:nvSpPr>
        <p:spPr>
          <a:xfrm>
            <a:off x="3430500" y="3199175"/>
            <a:ext cx="2282999" cy="1514699"/>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98" name="Shape 298"/>
          <p:cNvSpPr/>
          <p:nvPr/>
        </p:nvSpPr>
        <p:spPr>
          <a:xfrm>
            <a:off x="6123175" y="1216925"/>
            <a:ext cx="2563499" cy="2492999"/>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99" name="Shape 299"/>
          <p:cNvSpPr/>
          <p:nvPr/>
        </p:nvSpPr>
        <p:spPr>
          <a:xfrm>
            <a:off x="457200" y="1216850"/>
            <a:ext cx="2563499" cy="2492999"/>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00" name="Shape 30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t>Market Distributions</a:t>
            </a:r>
          </a:p>
        </p:txBody>
      </p:sp>
      <p:sp>
        <p:nvSpPr>
          <p:cNvPr id="301" name="Shape 301"/>
          <p:cNvSpPr txBox="1"/>
          <p:nvPr/>
        </p:nvSpPr>
        <p:spPr>
          <a:xfrm>
            <a:off x="457200" y="3792275"/>
            <a:ext cx="2563499" cy="921600"/>
          </a:xfrm>
          <a:prstGeom prst="rect">
            <a:avLst/>
          </a:prstGeom>
          <a:noFill/>
          <a:ln>
            <a:noFill/>
          </a:ln>
        </p:spPr>
        <p:txBody>
          <a:bodyPr anchorCtr="0" anchor="t" bIns="91425" lIns="91425" rIns="91425" tIns="91425">
            <a:noAutofit/>
          </a:bodyPr>
          <a:lstStyle/>
          <a:p>
            <a:pPr lvl="0" rtl="0" algn="ctr">
              <a:spcBef>
                <a:spcPts val="0"/>
              </a:spcBef>
              <a:buNone/>
            </a:pPr>
            <a:r>
              <a:rPr lang="en" sz="2400"/>
              <a:t>Potential Market Distribution</a:t>
            </a:r>
          </a:p>
        </p:txBody>
      </p:sp>
      <p:sp>
        <p:nvSpPr>
          <p:cNvPr id="302" name="Shape 302"/>
          <p:cNvSpPr txBox="1"/>
          <p:nvPr/>
        </p:nvSpPr>
        <p:spPr>
          <a:xfrm>
            <a:off x="6123300" y="3792275"/>
            <a:ext cx="2563499" cy="921600"/>
          </a:xfrm>
          <a:prstGeom prst="rect">
            <a:avLst/>
          </a:prstGeom>
          <a:noFill/>
          <a:ln>
            <a:noFill/>
          </a:ln>
        </p:spPr>
        <p:txBody>
          <a:bodyPr anchorCtr="0" anchor="t" bIns="91425" lIns="91425" rIns="91425" tIns="91425">
            <a:noAutofit/>
          </a:bodyPr>
          <a:lstStyle/>
          <a:p>
            <a:pPr lvl="0" rtl="0" algn="ctr">
              <a:spcBef>
                <a:spcPts val="0"/>
              </a:spcBef>
              <a:buNone/>
            </a:pPr>
            <a:r>
              <a:rPr lang="en" sz="2400"/>
              <a:t>Likely Market Distribution</a:t>
            </a:r>
          </a:p>
        </p:txBody>
      </p:sp>
      <p:pic>
        <p:nvPicPr>
          <p:cNvPr id="303" name="Shape 303"/>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304" name="Shape 304"/>
          <p:cNvPicPr preferRelativeResize="0"/>
          <p:nvPr/>
        </p:nvPicPr>
        <p:blipFill rotWithShape="1">
          <a:blip r:embed="rId4">
            <a:alphaModFix/>
          </a:blip>
          <a:srcRect b="5971" l="11534" r="45966" t="5697"/>
          <a:stretch/>
        </p:blipFill>
        <p:spPr>
          <a:xfrm>
            <a:off x="457200" y="1216850"/>
            <a:ext cx="2563500" cy="2492999"/>
          </a:xfrm>
          <a:prstGeom prst="rect">
            <a:avLst/>
          </a:prstGeom>
          <a:noFill/>
          <a:ln>
            <a:noFill/>
          </a:ln>
        </p:spPr>
      </p:pic>
      <p:pic>
        <p:nvPicPr>
          <p:cNvPr id="305" name="Shape 305"/>
          <p:cNvPicPr preferRelativeResize="0"/>
          <p:nvPr/>
        </p:nvPicPr>
        <p:blipFill rotWithShape="1">
          <a:blip r:embed="rId5">
            <a:alphaModFix/>
          </a:blip>
          <a:srcRect b="5706" l="11572" r="45928" t="5962"/>
          <a:stretch/>
        </p:blipFill>
        <p:spPr>
          <a:xfrm>
            <a:off x="6123300" y="1216925"/>
            <a:ext cx="2563500" cy="2492999"/>
          </a:xfrm>
          <a:prstGeom prst="rect">
            <a:avLst/>
          </a:prstGeom>
          <a:noFill/>
          <a:ln>
            <a:noFill/>
          </a:ln>
        </p:spPr>
      </p:pic>
      <p:pic>
        <p:nvPicPr>
          <p:cNvPr id="306" name="Shape 306"/>
          <p:cNvPicPr preferRelativeResize="0"/>
          <p:nvPr/>
        </p:nvPicPr>
        <p:blipFill rotWithShape="1">
          <a:blip r:embed="rId4">
            <a:alphaModFix/>
          </a:blip>
          <a:srcRect b="25021" l="64494" r="0" t="24633"/>
          <a:stretch/>
        </p:blipFill>
        <p:spPr>
          <a:xfrm>
            <a:off x="3430500" y="3199175"/>
            <a:ext cx="2282999" cy="151465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 name="Shape 48"/>
        <p:cNvGrpSpPr/>
        <p:nvPr/>
      </p:nvGrpSpPr>
      <p:grpSpPr>
        <a:xfrm>
          <a:off x="0" y="0"/>
          <a:ext cx="0" cy="0"/>
          <a:chOff x="0" y="0"/>
          <a:chExt cx="0" cy="0"/>
        </a:xfrm>
      </p:grpSpPr>
      <p:sp>
        <p:nvSpPr>
          <p:cNvPr id="49" name="Shape 49"/>
          <p:cNvSpPr txBox="1"/>
          <p:nvPr>
            <p:ph type="ctrTitle"/>
          </p:nvPr>
        </p:nvSpPr>
        <p:spPr>
          <a:xfrm>
            <a:off x="685800" y="207917"/>
            <a:ext cx="7772400" cy="1159799"/>
          </a:xfrm>
          <a:prstGeom prst="rect">
            <a:avLst/>
          </a:prstGeom>
        </p:spPr>
        <p:txBody>
          <a:bodyPr anchorCtr="0" anchor="b" bIns="91425" lIns="91425" rIns="91425" tIns="91425">
            <a:noAutofit/>
          </a:bodyPr>
          <a:lstStyle/>
          <a:p>
            <a:pPr>
              <a:spcBef>
                <a:spcPts val="0"/>
              </a:spcBef>
              <a:buNone/>
            </a:pPr>
            <a:r>
              <a:rPr lang="en" sz="2400"/>
              <a:t>Technology in Education</a:t>
            </a:r>
          </a:p>
        </p:txBody>
      </p:sp>
      <p:sp>
        <p:nvSpPr>
          <p:cNvPr id="50" name="Shape 50"/>
          <p:cNvSpPr txBox="1"/>
          <p:nvPr/>
        </p:nvSpPr>
        <p:spPr>
          <a:xfrm>
            <a:off x="1066950" y="1591575"/>
            <a:ext cx="6444899" cy="2209799"/>
          </a:xfrm>
          <a:prstGeom prst="rect">
            <a:avLst/>
          </a:prstGeom>
          <a:noFill/>
          <a:ln>
            <a:noFill/>
          </a:ln>
        </p:spPr>
        <p:txBody>
          <a:bodyPr anchorCtr="0" anchor="t" bIns="91425" lIns="91425" rIns="91425" tIns="91425">
            <a:noAutofit/>
          </a:bodyPr>
          <a:lstStyle/>
          <a:p>
            <a:pPr indent="-317500" lvl="0" marL="457200" rtl="0">
              <a:spcBef>
                <a:spcPts val="0"/>
              </a:spcBef>
              <a:buClr>
                <a:srgbClr val="000000"/>
              </a:buClr>
              <a:buSzPct val="100000"/>
              <a:buFont typeface="Arial"/>
              <a:buChar char="-"/>
            </a:pPr>
            <a:r>
              <a:rPr lang="en"/>
              <a:t>Widely available and used in schools</a:t>
            </a:r>
          </a:p>
          <a:p>
            <a:pPr lvl="0" rtl="0">
              <a:spcBef>
                <a:spcPts val="0"/>
              </a:spcBef>
              <a:buNone/>
            </a:pPr>
            <a:r>
              <a:t/>
            </a:r>
            <a:endParaRPr/>
          </a:p>
          <a:p>
            <a:pPr indent="-317500" lvl="0" marL="457200" rtl="0">
              <a:spcBef>
                <a:spcPts val="0"/>
              </a:spcBef>
              <a:buClr>
                <a:srgbClr val="000000"/>
              </a:buClr>
              <a:buSzPct val="100000"/>
              <a:buFont typeface="Arial"/>
              <a:buChar char="-"/>
            </a:pPr>
            <a:r>
              <a:rPr lang="en"/>
              <a:t>PC, interactive whiteboards, smart phones &amp; tablets</a:t>
            </a:r>
          </a:p>
          <a:p>
            <a:pPr lvl="0" rtl="0">
              <a:spcBef>
                <a:spcPts val="0"/>
              </a:spcBef>
              <a:buNone/>
            </a:pPr>
            <a:r>
              <a:t/>
            </a:r>
            <a:endParaRPr/>
          </a:p>
          <a:p>
            <a:pPr indent="-317500" lvl="0" marL="457200" rtl="0">
              <a:spcBef>
                <a:spcPts val="0"/>
              </a:spcBef>
              <a:buClr>
                <a:srgbClr val="000000"/>
              </a:buClr>
              <a:buSzPct val="100000"/>
              <a:buFont typeface="Arial"/>
              <a:buChar char="-"/>
            </a:pPr>
            <a:r>
              <a:rPr lang="en"/>
              <a:t>Lesson plans, interactive games, class content and Multimedia</a:t>
            </a:r>
          </a:p>
          <a:p>
            <a:pPr lvl="0" rtl="0">
              <a:spcBef>
                <a:spcPts val="0"/>
              </a:spcBef>
              <a:buNone/>
            </a:pPr>
            <a:r>
              <a:t/>
            </a:r>
            <a:endParaRPr/>
          </a:p>
          <a:p>
            <a:pPr indent="-317500" lvl="0" marL="457200" rtl="0">
              <a:spcBef>
                <a:spcPts val="0"/>
              </a:spcBef>
              <a:buClr>
                <a:srgbClr val="000000"/>
              </a:buClr>
              <a:buSzPct val="100000"/>
              <a:buFont typeface="Arial"/>
              <a:buChar char="-"/>
            </a:pPr>
            <a:r>
              <a:rPr lang="en"/>
              <a:t>Motivates, improves attitudes towards education &amp; effective progress tracking</a:t>
            </a:r>
          </a:p>
          <a:p>
            <a:pPr rtl="0">
              <a:spcBef>
                <a:spcPts val="0"/>
              </a:spcBef>
              <a:buNone/>
            </a:pPr>
            <a:r>
              <a:t/>
            </a:r>
            <a:endParaRPr/>
          </a:p>
          <a:p>
            <a:pPr indent="-317500" lvl="0" marL="457200">
              <a:spcBef>
                <a:spcPts val="0"/>
              </a:spcBef>
              <a:buClr>
                <a:srgbClr val="000000"/>
              </a:buClr>
              <a:buSzPct val="100000"/>
              <a:buFont typeface="Arial"/>
              <a:buChar char="-"/>
            </a:pPr>
            <a:r>
              <a:rPr lang="en"/>
              <a:t>Higher level of achievement </a:t>
            </a:r>
          </a:p>
        </p:txBody>
      </p:sp>
      <p:pic>
        <p:nvPicPr>
          <p:cNvPr id="51" name="Shape 51"/>
          <p:cNvPicPr preferRelativeResize="0"/>
          <p:nvPr/>
        </p:nvPicPr>
        <p:blipFill>
          <a:blip r:embed="rId3">
            <a:alphaModFix/>
          </a:blip>
          <a:stretch>
            <a:fillRect/>
          </a:stretch>
        </p:blipFill>
        <p:spPr>
          <a:xfrm>
            <a:off x="7511850" y="0"/>
            <a:ext cx="1632152" cy="676515"/>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Fixed Cost Advertisement</a:t>
            </a:r>
          </a:p>
        </p:txBody>
      </p:sp>
      <p:pic>
        <p:nvPicPr>
          <p:cNvPr id="312" name="Shape 312"/>
          <p:cNvPicPr preferRelativeResize="0"/>
          <p:nvPr/>
        </p:nvPicPr>
        <p:blipFill>
          <a:blip r:embed="rId3">
            <a:alphaModFix/>
          </a:blip>
          <a:stretch>
            <a:fillRect/>
          </a:stretch>
        </p:blipFill>
        <p:spPr>
          <a:xfrm>
            <a:off x="7511850" y="0"/>
            <a:ext cx="1632152" cy="676515"/>
          </a:xfrm>
          <a:prstGeom prst="rect">
            <a:avLst/>
          </a:prstGeom>
          <a:noFill/>
          <a:ln>
            <a:noFill/>
          </a:ln>
        </p:spPr>
      </p:pic>
      <p:graphicFrame>
        <p:nvGraphicFramePr>
          <p:cNvPr id="313" name="Shape 313"/>
          <p:cNvGraphicFramePr/>
          <p:nvPr/>
        </p:nvGraphicFramePr>
        <p:xfrm>
          <a:off x="491737" y="1172709"/>
          <a:ext cx="3000000" cy="3000000"/>
        </p:xfrm>
        <a:graphic>
          <a:graphicData uri="http://schemas.openxmlformats.org/drawingml/2006/table">
            <a:tbl>
              <a:tblPr>
                <a:noFill/>
                <a:tableStyleId>{C8926698-C5B8-40A4-82E9-17A0E9D3C4C7}</a:tableStyleId>
              </a:tblPr>
              <a:tblGrid>
                <a:gridCol w="2720175"/>
                <a:gridCol w="2141300"/>
                <a:gridCol w="3299050"/>
              </a:tblGrid>
              <a:tr h="1829600">
                <a:tc>
                  <a:txBody>
                    <a:bodyPr>
                      <a:noAutofit/>
                    </a:bodyPr>
                    <a:lstStyle/>
                    <a:p>
                      <a:pPr algn="ctr">
                        <a:spcBef>
                          <a:spcPts val="0"/>
                        </a:spcBef>
                        <a:buNone/>
                      </a:pPr>
                      <a:r>
                        <a:t/>
                      </a:r>
                      <a:endParaRPr/>
                    </a:p>
                  </a:txBody>
                  <a:tcPr marT="91425" marB="91425" marR="91425" marL="91425" anchor="ctr"/>
                </a:tc>
                <a:tc>
                  <a:txBody>
                    <a:bodyPr>
                      <a:noAutofit/>
                    </a:bodyPr>
                    <a:lstStyle/>
                    <a:p>
                      <a:pPr algn="ctr">
                        <a:spcBef>
                          <a:spcPts val="0"/>
                        </a:spcBef>
                        <a:buNone/>
                      </a:pPr>
                      <a:r>
                        <a:rPr lang="en"/>
                        <a:t>£18,000</a:t>
                      </a:r>
                    </a:p>
                  </a:txBody>
                  <a:tcPr marT="91425" marB="91425" marR="91425" marL="91425" anchor="ctr"/>
                </a:tc>
                <a:tc>
                  <a:txBody>
                    <a:bodyPr>
                      <a:noAutofit/>
                    </a:bodyPr>
                    <a:lstStyle/>
                    <a:p>
                      <a:pPr indent="-317500" lvl="0" marL="457200" rtl="0">
                        <a:spcBef>
                          <a:spcPts val="0"/>
                        </a:spcBef>
                        <a:buClr>
                          <a:schemeClr val="dk1"/>
                        </a:buClr>
                        <a:buSzPct val="100000"/>
                        <a:buFont typeface="Arial"/>
                        <a:buChar char="●"/>
                      </a:pPr>
                      <a:r>
                        <a:rPr lang="en">
                          <a:solidFill>
                            <a:schemeClr val="dk1"/>
                          </a:solidFill>
                        </a:rPr>
                        <a:t>378,000 Impressions</a:t>
                      </a:r>
                    </a:p>
                    <a:p>
                      <a:pPr lvl="0" rtl="0">
                        <a:spcBef>
                          <a:spcPts val="0"/>
                        </a:spcBef>
                        <a:buNone/>
                      </a:pPr>
                      <a:r>
                        <a:t/>
                      </a:r>
                      <a:endParaRPr>
                        <a:solidFill>
                          <a:schemeClr val="dk1"/>
                        </a:solidFill>
                      </a:endParaRPr>
                    </a:p>
                    <a:p>
                      <a:pPr indent="-317500" lvl="0" marL="457200">
                        <a:spcBef>
                          <a:spcPts val="0"/>
                        </a:spcBef>
                        <a:buClr>
                          <a:schemeClr val="dk1"/>
                        </a:buClr>
                        <a:buSzPct val="100000"/>
                        <a:buFont typeface="Arial"/>
                        <a:buChar char="●"/>
                      </a:pPr>
                      <a:r>
                        <a:rPr lang="en">
                          <a:solidFill>
                            <a:schemeClr val="dk1"/>
                          </a:solidFill>
                        </a:rPr>
                        <a:t>Predicted 3231 Sales per Year</a:t>
                      </a:r>
                    </a:p>
                  </a:txBody>
                  <a:tcPr marT="91425" marB="91425" marR="91425" marL="91425" anchor="ctr"/>
                </a:tc>
              </a:tr>
              <a:tr h="1759350">
                <a:tc>
                  <a:txBody>
                    <a:bodyPr>
                      <a:noAutofit/>
                    </a:bodyPr>
                    <a:lstStyle/>
                    <a:p>
                      <a:pPr>
                        <a:spcBef>
                          <a:spcPts val="0"/>
                        </a:spcBef>
                        <a:buNone/>
                      </a:pPr>
                      <a:r>
                        <a:t/>
                      </a:r>
                      <a:endParaRPr/>
                    </a:p>
                  </a:txBody>
                  <a:tcPr marT="91425" marB="91425" marR="91425" marL="91425"/>
                </a:tc>
                <a:tc>
                  <a:txBody>
                    <a:bodyPr>
                      <a:noAutofit/>
                    </a:bodyPr>
                    <a:lstStyle/>
                    <a:p>
                      <a:pPr algn="ctr">
                        <a:spcBef>
                          <a:spcPts val="0"/>
                        </a:spcBef>
                        <a:buNone/>
                      </a:pPr>
                      <a:r>
                        <a:rPr lang="en"/>
                        <a:t>Up to £3650</a:t>
                      </a:r>
                    </a:p>
                  </a:txBody>
                  <a:tcPr marT="91425" marB="91425" marR="91425" marL="91425" anchor="ctr"/>
                </a:tc>
                <a:tc>
                  <a:txBody>
                    <a:bodyPr>
                      <a:noAutofit/>
                    </a:bodyPr>
                    <a:lstStyle/>
                    <a:p>
                      <a:pPr indent="-317500" lvl="0" marL="457200" rtl="0">
                        <a:spcBef>
                          <a:spcPts val="0"/>
                        </a:spcBef>
                        <a:buClr>
                          <a:schemeClr val="dk1"/>
                        </a:buClr>
                        <a:buSzPct val="100000"/>
                        <a:buFont typeface="Arial"/>
                        <a:buChar char="●"/>
                      </a:pPr>
                      <a:r>
                        <a:rPr lang="en">
                          <a:solidFill>
                            <a:schemeClr val="dk1"/>
                          </a:solidFill>
                        </a:rPr>
                        <a:t>60,000 Impressions</a:t>
                      </a:r>
                    </a:p>
                    <a:p>
                      <a:pPr rtl="0">
                        <a:spcBef>
                          <a:spcPts val="0"/>
                        </a:spcBef>
                        <a:buNone/>
                      </a:pPr>
                      <a:r>
                        <a:t/>
                      </a:r>
                      <a:endParaRPr>
                        <a:solidFill>
                          <a:schemeClr val="dk1"/>
                        </a:solidFill>
                      </a:endParaRPr>
                    </a:p>
                    <a:p>
                      <a:pPr indent="-317500" lvl="0" marL="457200" rtl="0">
                        <a:spcBef>
                          <a:spcPts val="0"/>
                        </a:spcBef>
                        <a:buClr>
                          <a:schemeClr val="dk1"/>
                        </a:buClr>
                        <a:buSzPct val="100000"/>
                        <a:buFont typeface="Arial"/>
                        <a:buChar char="●"/>
                      </a:pPr>
                      <a:r>
                        <a:rPr lang="en">
                          <a:solidFill>
                            <a:schemeClr val="dk1"/>
                          </a:solidFill>
                        </a:rPr>
                        <a:t>Improve Brand Awareness</a:t>
                      </a:r>
                    </a:p>
                    <a:p>
                      <a:pPr lvl="0" rtl="0">
                        <a:spcBef>
                          <a:spcPts val="0"/>
                        </a:spcBef>
                        <a:buNone/>
                      </a:pPr>
                      <a:r>
                        <a:t/>
                      </a:r>
                      <a:endParaRPr>
                        <a:solidFill>
                          <a:schemeClr val="dk1"/>
                        </a:solidFill>
                      </a:endParaRPr>
                    </a:p>
                    <a:p>
                      <a:pPr indent="-317500" lvl="0" marL="457200">
                        <a:spcBef>
                          <a:spcPts val="0"/>
                        </a:spcBef>
                        <a:buClr>
                          <a:schemeClr val="dk1"/>
                        </a:buClr>
                        <a:buSzPct val="100000"/>
                        <a:buFont typeface="Arial"/>
                        <a:buChar char="●"/>
                      </a:pPr>
                      <a:r>
                        <a:rPr lang="en">
                          <a:solidFill>
                            <a:schemeClr val="dk1"/>
                          </a:solidFill>
                        </a:rPr>
                        <a:t>Predicted 88 Sales per Year</a:t>
                      </a:r>
                    </a:p>
                  </a:txBody>
                  <a:tcPr marT="91425" marB="91425" marR="91425" marL="91425" anchor="ctr"/>
                </a:tc>
              </a:tr>
            </a:tbl>
          </a:graphicData>
        </a:graphic>
      </p:graphicFrame>
      <p:pic>
        <p:nvPicPr>
          <p:cNvPr id="314" name="Shape 314"/>
          <p:cNvPicPr preferRelativeResize="0"/>
          <p:nvPr/>
        </p:nvPicPr>
        <p:blipFill>
          <a:blip r:embed="rId4">
            <a:alphaModFix/>
          </a:blip>
          <a:stretch>
            <a:fillRect/>
          </a:stretch>
        </p:blipFill>
        <p:spPr>
          <a:xfrm>
            <a:off x="734645" y="1500612"/>
            <a:ext cx="2190000" cy="1121575"/>
          </a:xfrm>
          <a:prstGeom prst="rect">
            <a:avLst/>
          </a:prstGeom>
          <a:noFill/>
          <a:ln>
            <a:noFill/>
          </a:ln>
        </p:spPr>
      </p:pic>
      <p:pic>
        <p:nvPicPr>
          <p:cNvPr id="315" name="Shape 315"/>
          <p:cNvPicPr preferRelativeResize="0"/>
          <p:nvPr/>
        </p:nvPicPr>
        <p:blipFill>
          <a:blip r:embed="rId5">
            <a:alphaModFix/>
          </a:blip>
          <a:stretch>
            <a:fillRect/>
          </a:stretch>
        </p:blipFill>
        <p:spPr>
          <a:xfrm>
            <a:off x="734650" y="3119550"/>
            <a:ext cx="2190001" cy="147392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Variable Cost Advertisement</a:t>
            </a:r>
          </a:p>
        </p:txBody>
      </p:sp>
      <p:pic>
        <p:nvPicPr>
          <p:cNvPr id="321" name="Shape 321"/>
          <p:cNvPicPr preferRelativeResize="0"/>
          <p:nvPr/>
        </p:nvPicPr>
        <p:blipFill>
          <a:blip r:embed="rId3">
            <a:alphaModFix/>
          </a:blip>
          <a:stretch>
            <a:fillRect/>
          </a:stretch>
        </p:blipFill>
        <p:spPr>
          <a:xfrm>
            <a:off x="7511850" y="0"/>
            <a:ext cx="1632152" cy="676515"/>
          </a:xfrm>
          <a:prstGeom prst="rect">
            <a:avLst/>
          </a:prstGeom>
          <a:noFill/>
          <a:ln>
            <a:noFill/>
          </a:ln>
        </p:spPr>
      </p:pic>
      <p:graphicFrame>
        <p:nvGraphicFramePr>
          <p:cNvPr id="322" name="Shape 322"/>
          <p:cNvGraphicFramePr/>
          <p:nvPr/>
        </p:nvGraphicFramePr>
        <p:xfrm>
          <a:off x="491737" y="1172709"/>
          <a:ext cx="3000000" cy="3000000"/>
        </p:xfrm>
        <a:graphic>
          <a:graphicData uri="http://schemas.openxmlformats.org/drawingml/2006/table">
            <a:tbl>
              <a:tblPr>
                <a:noFill/>
                <a:tableStyleId>{BE18F5E8-CBC5-4AD8-9719-93BCDFD813DF}</a:tableStyleId>
              </a:tblPr>
              <a:tblGrid>
                <a:gridCol w="2720175"/>
                <a:gridCol w="2141300"/>
                <a:gridCol w="3299050"/>
              </a:tblGrid>
              <a:tr h="1829600">
                <a:tc>
                  <a:txBody>
                    <a:bodyPr>
                      <a:noAutofit/>
                    </a:bodyPr>
                    <a:lstStyle/>
                    <a:p>
                      <a:pPr lvl="0" rtl="0" algn="ctr">
                        <a:spcBef>
                          <a:spcPts val="0"/>
                        </a:spcBef>
                        <a:buNone/>
                      </a:pPr>
                      <a:r>
                        <a:t/>
                      </a:r>
                      <a:endParaRPr/>
                    </a:p>
                  </a:txBody>
                  <a:tcPr marT="91425" marB="91425" marR="91425" marL="91425" anchor="ctr"/>
                </a:tc>
                <a:tc>
                  <a:txBody>
                    <a:bodyPr>
                      <a:noAutofit/>
                    </a:bodyPr>
                    <a:lstStyle/>
                    <a:p>
                      <a:pPr lvl="0" rtl="0" algn="ctr">
                        <a:spcBef>
                          <a:spcPts val="0"/>
                        </a:spcBef>
                        <a:buNone/>
                      </a:pPr>
                      <a:r>
                        <a:rPr lang="en"/>
                        <a:t>£ Labour</a:t>
                      </a:r>
                    </a:p>
                  </a:txBody>
                  <a:tcPr marT="91425" marB="91425" marR="91425" marL="91425" anchor="ctr"/>
                </a:tc>
                <a:tc>
                  <a:txBody>
                    <a:bodyPr>
                      <a:noAutofit/>
                    </a:bodyPr>
                    <a:lstStyle/>
                    <a:p>
                      <a:pPr indent="-317500" lvl="0" marL="457200" rtl="0">
                        <a:spcBef>
                          <a:spcPts val="0"/>
                        </a:spcBef>
                        <a:buClr>
                          <a:schemeClr val="dk1"/>
                        </a:buClr>
                        <a:buSzPct val="100000"/>
                        <a:buFont typeface="Arial"/>
                        <a:buChar char="●"/>
                      </a:pPr>
                      <a:r>
                        <a:rPr lang="en">
                          <a:solidFill>
                            <a:schemeClr val="dk1"/>
                          </a:solidFill>
                        </a:rPr>
                        <a:t>Improve Brand Awareness</a:t>
                      </a:r>
                    </a:p>
                    <a:p>
                      <a:pPr lvl="0" rtl="0">
                        <a:spcBef>
                          <a:spcPts val="0"/>
                        </a:spcBef>
                        <a:buNone/>
                      </a:pPr>
                      <a:r>
                        <a:t/>
                      </a:r>
                      <a:endParaRPr>
                        <a:solidFill>
                          <a:schemeClr val="dk1"/>
                        </a:solidFill>
                      </a:endParaRPr>
                    </a:p>
                    <a:p>
                      <a:pPr indent="-317500" lvl="0" marL="457200" rtl="0">
                        <a:spcBef>
                          <a:spcPts val="0"/>
                        </a:spcBef>
                        <a:buClr>
                          <a:schemeClr val="dk1"/>
                        </a:buClr>
                        <a:buSzPct val="100000"/>
                        <a:buFont typeface="Arial"/>
                        <a:buChar char="●"/>
                      </a:pPr>
                      <a:r>
                        <a:rPr lang="en">
                          <a:solidFill>
                            <a:schemeClr val="dk1"/>
                          </a:solidFill>
                        </a:rPr>
                        <a:t>Improve Company Image</a:t>
                      </a:r>
                    </a:p>
                    <a:p>
                      <a:pPr rtl="0">
                        <a:spcBef>
                          <a:spcPts val="0"/>
                        </a:spcBef>
                        <a:buNone/>
                      </a:pPr>
                      <a:r>
                        <a:t/>
                      </a:r>
                      <a:endParaRPr>
                        <a:solidFill>
                          <a:schemeClr val="dk1"/>
                        </a:solidFill>
                      </a:endParaRPr>
                    </a:p>
                    <a:p>
                      <a:pPr indent="-317500" lvl="0" marL="457200" rtl="0">
                        <a:spcBef>
                          <a:spcPts val="0"/>
                        </a:spcBef>
                        <a:buClr>
                          <a:schemeClr val="dk1"/>
                        </a:buClr>
                        <a:buSzPct val="100000"/>
                        <a:buFont typeface="Arial"/>
                        <a:buChar char="●"/>
                      </a:pPr>
                      <a:r>
                        <a:rPr lang="en">
                          <a:solidFill>
                            <a:schemeClr val="dk1"/>
                          </a:solidFill>
                        </a:rPr>
                        <a:t>Increase school sales</a:t>
                      </a:r>
                    </a:p>
                  </a:txBody>
                  <a:tcPr marT="91425" marB="91425" marR="91425" marL="91425" anchor="ctr"/>
                </a:tc>
              </a:tr>
              <a:tr h="1759350">
                <a:tc>
                  <a:txBody>
                    <a:bodyPr>
                      <a:noAutofit/>
                    </a:bodyPr>
                    <a:lstStyle/>
                    <a:p>
                      <a:pPr>
                        <a:spcBef>
                          <a:spcPts val="0"/>
                        </a:spcBef>
                        <a:buNone/>
                      </a:pPr>
                      <a:r>
                        <a:t/>
                      </a:r>
                      <a:endParaRPr/>
                    </a:p>
                  </a:txBody>
                  <a:tcPr marT="91425" marB="91425" marR="91425" marL="91425"/>
                </a:tc>
                <a:tc>
                  <a:txBody>
                    <a:bodyPr>
                      <a:noAutofit/>
                    </a:bodyPr>
                    <a:lstStyle/>
                    <a:p>
                      <a:pPr lvl="0" rtl="0" algn="ctr">
                        <a:spcBef>
                          <a:spcPts val="0"/>
                        </a:spcBef>
                        <a:buNone/>
                      </a:pPr>
                      <a:r>
                        <a:rPr lang="en"/>
                        <a:t>Free</a:t>
                      </a:r>
                    </a:p>
                  </a:txBody>
                  <a:tcPr marT="91425" marB="91425" marR="91425" marL="91425" anchor="ctr"/>
                </a:tc>
                <a:tc>
                  <a:txBody>
                    <a:bodyPr>
                      <a:noAutofit/>
                    </a:bodyPr>
                    <a:lstStyle/>
                    <a:p>
                      <a:pPr indent="-317500" lvl="0" marL="457200" rtl="0">
                        <a:spcBef>
                          <a:spcPts val="0"/>
                        </a:spcBef>
                        <a:buClr>
                          <a:schemeClr val="dk1"/>
                        </a:buClr>
                        <a:buSzPct val="100000"/>
                        <a:buFont typeface="Arial"/>
                        <a:buChar char="●"/>
                      </a:pPr>
                      <a:r>
                        <a:rPr lang="en">
                          <a:solidFill>
                            <a:schemeClr val="dk1"/>
                          </a:solidFill>
                        </a:rPr>
                        <a:t>Improve Brand Awareness</a:t>
                      </a:r>
                    </a:p>
                    <a:p>
                      <a:pPr lvl="0" rtl="0">
                        <a:spcBef>
                          <a:spcPts val="0"/>
                        </a:spcBef>
                        <a:buNone/>
                      </a:pPr>
                      <a:r>
                        <a:t/>
                      </a:r>
                      <a:endParaRPr>
                        <a:solidFill>
                          <a:schemeClr val="dk1"/>
                        </a:solidFill>
                      </a:endParaRPr>
                    </a:p>
                    <a:p>
                      <a:pPr indent="-317500" lvl="0" marL="457200" rtl="0">
                        <a:spcBef>
                          <a:spcPts val="0"/>
                        </a:spcBef>
                        <a:buClr>
                          <a:schemeClr val="dk1"/>
                        </a:buClr>
                        <a:buSzPct val="100000"/>
                        <a:buFont typeface="Arial"/>
                        <a:buChar char="●"/>
                      </a:pPr>
                      <a:r>
                        <a:rPr lang="en"/>
                        <a:t>Contact with customers</a:t>
                      </a:r>
                    </a:p>
                  </a:txBody>
                  <a:tcPr marT="91425" marB="91425" marR="91425" marL="91425" anchor="ctr"/>
                </a:tc>
              </a:tr>
            </a:tbl>
          </a:graphicData>
        </a:graphic>
      </p:graphicFrame>
      <p:pic>
        <p:nvPicPr>
          <p:cNvPr id="323" name="Shape 323"/>
          <p:cNvPicPr preferRelativeResize="0"/>
          <p:nvPr/>
        </p:nvPicPr>
        <p:blipFill rotWithShape="1">
          <a:blip r:embed="rId4">
            <a:alphaModFix/>
          </a:blip>
          <a:srcRect b="6220" l="9869" r="0" t="44327"/>
          <a:stretch/>
        </p:blipFill>
        <p:spPr>
          <a:xfrm>
            <a:off x="613125" y="1286525"/>
            <a:ext cx="2470325" cy="1596074"/>
          </a:xfrm>
          <a:prstGeom prst="rect">
            <a:avLst/>
          </a:prstGeom>
          <a:noFill/>
          <a:ln>
            <a:noFill/>
          </a:ln>
        </p:spPr>
      </p:pic>
      <p:grpSp>
        <p:nvGrpSpPr>
          <p:cNvPr id="324" name="Shape 324"/>
          <p:cNvGrpSpPr/>
          <p:nvPr/>
        </p:nvGrpSpPr>
        <p:grpSpPr>
          <a:xfrm>
            <a:off x="2040925" y="2454537"/>
            <a:ext cx="334674" cy="329924"/>
            <a:chOff x="2040925" y="2454537"/>
            <a:chExt cx="334674" cy="329924"/>
          </a:xfrm>
        </p:grpSpPr>
        <p:sp>
          <p:nvSpPr>
            <p:cNvPr id="325" name="Shape 325"/>
            <p:cNvSpPr/>
            <p:nvPr/>
          </p:nvSpPr>
          <p:spPr>
            <a:xfrm>
              <a:off x="2100750" y="2521175"/>
              <a:ext cx="200699" cy="2006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326" name="Shape 326"/>
            <p:cNvCxnSpPr/>
            <p:nvPr/>
          </p:nvCxnSpPr>
          <p:spPr>
            <a:xfrm>
              <a:off x="2201100" y="2454537"/>
              <a:ext cx="0" cy="129899"/>
            </a:xfrm>
            <a:prstGeom prst="straightConnector1">
              <a:avLst/>
            </a:prstGeom>
            <a:noFill/>
            <a:ln cap="flat" cmpd="sng" w="38100">
              <a:solidFill>
                <a:srgbClr val="FF0000"/>
              </a:solidFill>
              <a:prstDash val="solid"/>
              <a:round/>
              <a:headEnd len="lg" w="lg" type="none"/>
              <a:tailEnd len="lg" w="lg" type="none"/>
            </a:ln>
          </p:spPr>
        </p:cxnSp>
        <p:cxnSp>
          <p:nvCxnSpPr>
            <p:cNvPr id="327" name="Shape 327"/>
            <p:cNvCxnSpPr/>
            <p:nvPr/>
          </p:nvCxnSpPr>
          <p:spPr>
            <a:xfrm>
              <a:off x="2201100" y="2654562"/>
              <a:ext cx="0" cy="129899"/>
            </a:xfrm>
            <a:prstGeom prst="straightConnector1">
              <a:avLst/>
            </a:prstGeom>
            <a:noFill/>
            <a:ln cap="flat" cmpd="sng" w="38100">
              <a:solidFill>
                <a:srgbClr val="FF0000"/>
              </a:solidFill>
              <a:prstDash val="solid"/>
              <a:round/>
              <a:headEnd len="lg" w="lg" type="none"/>
              <a:tailEnd len="lg" w="lg" type="none"/>
            </a:ln>
          </p:spPr>
        </p:cxnSp>
        <p:cxnSp>
          <p:nvCxnSpPr>
            <p:cNvPr id="328" name="Shape 328"/>
            <p:cNvCxnSpPr/>
            <p:nvPr/>
          </p:nvCxnSpPr>
          <p:spPr>
            <a:xfrm>
              <a:off x="2310650" y="2556562"/>
              <a:ext cx="0" cy="129899"/>
            </a:xfrm>
            <a:prstGeom prst="straightConnector1">
              <a:avLst/>
            </a:prstGeom>
            <a:noFill/>
            <a:ln cap="flat" cmpd="sng" w="38100">
              <a:solidFill>
                <a:srgbClr val="FF0000"/>
              </a:solidFill>
              <a:prstDash val="solid"/>
              <a:round/>
              <a:headEnd len="lg" w="lg" type="none"/>
              <a:tailEnd len="lg" w="lg" type="none"/>
            </a:ln>
          </p:spPr>
        </p:cxnSp>
        <p:cxnSp>
          <p:nvCxnSpPr>
            <p:cNvPr id="329" name="Shape 329"/>
            <p:cNvCxnSpPr/>
            <p:nvPr/>
          </p:nvCxnSpPr>
          <p:spPr>
            <a:xfrm>
              <a:off x="2105875" y="2556562"/>
              <a:ext cx="0" cy="129899"/>
            </a:xfrm>
            <a:prstGeom prst="straightConnector1">
              <a:avLst/>
            </a:prstGeom>
            <a:noFill/>
            <a:ln cap="flat" cmpd="sng" w="38100">
              <a:solidFill>
                <a:srgbClr val="FF0000"/>
              </a:solidFill>
              <a:prstDash val="solid"/>
              <a:round/>
              <a:headEnd len="lg" w="lg" type="none"/>
              <a:tailEnd len="lg" w="lg" type="none"/>
            </a:ln>
          </p:spPr>
        </p:cxnSp>
      </p:grpSp>
      <p:grpSp>
        <p:nvGrpSpPr>
          <p:cNvPr id="330" name="Shape 330"/>
          <p:cNvGrpSpPr/>
          <p:nvPr/>
        </p:nvGrpSpPr>
        <p:grpSpPr>
          <a:xfrm>
            <a:off x="2283800" y="1721112"/>
            <a:ext cx="334674" cy="329924"/>
            <a:chOff x="2040925" y="2454537"/>
            <a:chExt cx="334674" cy="329924"/>
          </a:xfrm>
        </p:grpSpPr>
        <p:sp>
          <p:nvSpPr>
            <p:cNvPr id="331" name="Shape 331"/>
            <p:cNvSpPr/>
            <p:nvPr/>
          </p:nvSpPr>
          <p:spPr>
            <a:xfrm>
              <a:off x="2100750" y="2521175"/>
              <a:ext cx="200699" cy="2006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332" name="Shape 332"/>
            <p:cNvCxnSpPr/>
            <p:nvPr/>
          </p:nvCxnSpPr>
          <p:spPr>
            <a:xfrm>
              <a:off x="2201100" y="2454537"/>
              <a:ext cx="0" cy="129899"/>
            </a:xfrm>
            <a:prstGeom prst="straightConnector1">
              <a:avLst/>
            </a:prstGeom>
            <a:noFill/>
            <a:ln cap="flat" cmpd="sng" w="38100">
              <a:solidFill>
                <a:srgbClr val="FF0000"/>
              </a:solidFill>
              <a:prstDash val="solid"/>
              <a:round/>
              <a:headEnd len="lg" w="lg" type="none"/>
              <a:tailEnd len="lg" w="lg" type="none"/>
            </a:ln>
          </p:spPr>
        </p:cxnSp>
        <p:cxnSp>
          <p:nvCxnSpPr>
            <p:cNvPr id="333" name="Shape 333"/>
            <p:cNvCxnSpPr/>
            <p:nvPr/>
          </p:nvCxnSpPr>
          <p:spPr>
            <a:xfrm>
              <a:off x="2201100" y="2654562"/>
              <a:ext cx="0" cy="129899"/>
            </a:xfrm>
            <a:prstGeom prst="straightConnector1">
              <a:avLst/>
            </a:prstGeom>
            <a:noFill/>
            <a:ln cap="flat" cmpd="sng" w="38100">
              <a:solidFill>
                <a:srgbClr val="FF0000"/>
              </a:solidFill>
              <a:prstDash val="solid"/>
              <a:round/>
              <a:headEnd len="lg" w="lg" type="none"/>
              <a:tailEnd len="lg" w="lg" type="none"/>
            </a:ln>
          </p:spPr>
        </p:cxnSp>
        <p:cxnSp>
          <p:nvCxnSpPr>
            <p:cNvPr id="334" name="Shape 334"/>
            <p:cNvCxnSpPr/>
            <p:nvPr/>
          </p:nvCxnSpPr>
          <p:spPr>
            <a:xfrm>
              <a:off x="2310650" y="2556562"/>
              <a:ext cx="0" cy="129899"/>
            </a:xfrm>
            <a:prstGeom prst="straightConnector1">
              <a:avLst/>
            </a:prstGeom>
            <a:noFill/>
            <a:ln cap="flat" cmpd="sng" w="38100">
              <a:solidFill>
                <a:srgbClr val="FF0000"/>
              </a:solidFill>
              <a:prstDash val="solid"/>
              <a:round/>
              <a:headEnd len="lg" w="lg" type="none"/>
              <a:tailEnd len="lg" w="lg" type="none"/>
            </a:ln>
          </p:spPr>
        </p:cxnSp>
        <p:cxnSp>
          <p:nvCxnSpPr>
            <p:cNvPr id="335" name="Shape 335"/>
            <p:cNvCxnSpPr/>
            <p:nvPr/>
          </p:nvCxnSpPr>
          <p:spPr>
            <a:xfrm>
              <a:off x="2105875" y="2556562"/>
              <a:ext cx="0" cy="129899"/>
            </a:xfrm>
            <a:prstGeom prst="straightConnector1">
              <a:avLst/>
            </a:prstGeom>
            <a:noFill/>
            <a:ln cap="flat" cmpd="sng" w="38100">
              <a:solidFill>
                <a:srgbClr val="FF0000"/>
              </a:solidFill>
              <a:prstDash val="solid"/>
              <a:round/>
              <a:headEnd len="lg" w="lg" type="none"/>
              <a:tailEnd len="lg" w="lg" type="none"/>
            </a:ln>
          </p:spPr>
        </p:cxnSp>
      </p:grpSp>
      <p:grpSp>
        <p:nvGrpSpPr>
          <p:cNvPr id="336" name="Shape 336"/>
          <p:cNvGrpSpPr/>
          <p:nvPr/>
        </p:nvGrpSpPr>
        <p:grpSpPr>
          <a:xfrm>
            <a:off x="1126525" y="1416337"/>
            <a:ext cx="334674" cy="329924"/>
            <a:chOff x="2040925" y="2454537"/>
            <a:chExt cx="334674" cy="329924"/>
          </a:xfrm>
        </p:grpSpPr>
        <p:sp>
          <p:nvSpPr>
            <p:cNvPr id="337" name="Shape 337"/>
            <p:cNvSpPr/>
            <p:nvPr/>
          </p:nvSpPr>
          <p:spPr>
            <a:xfrm>
              <a:off x="2100750" y="2521175"/>
              <a:ext cx="200699" cy="2006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338" name="Shape 338"/>
            <p:cNvCxnSpPr/>
            <p:nvPr/>
          </p:nvCxnSpPr>
          <p:spPr>
            <a:xfrm>
              <a:off x="2201100" y="2454537"/>
              <a:ext cx="0" cy="129899"/>
            </a:xfrm>
            <a:prstGeom prst="straightConnector1">
              <a:avLst/>
            </a:prstGeom>
            <a:noFill/>
            <a:ln cap="flat" cmpd="sng" w="38100">
              <a:solidFill>
                <a:srgbClr val="FF0000"/>
              </a:solidFill>
              <a:prstDash val="solid"/>
              <a:round/>
              <a:headEnd len="lg" w="lg" type="none"/>
              <a:tailEnd len="lg" w="lg" type="none"/>
            </a:ln>
          </p:spPr>
        </p:cxnSp>
        <p:cxnSp>
          <p:nvCxnSpPr>
            <p:cNvPr id="339" name="Shape 339"/>
            <p:cNvCxnSpPr/>
            <p:nvPr/>
          </p:nvCxnSpPr>
          <p:spPr>
            <a:xfrm>
              <a:off x="2201100" y="2654562"/>
              <a:ext cx="0" cy="129899"/>
            </a:xfrm>
            <a:prstGeom prst="straightConnector1">
              <a:avLst/>
            </a:prstGeom>
            <a:noFill/>
            <a:ln cap="flat" cmpd="sng" w="38100">
              <a:solidFill>
                <a:srgbClr val="FF0000"/>
              </a:solidFill>
              <a:prstDash val="solid"/>
              <a:round/>
              <a:headEnd len="lg" w="lg" type="none"/>
              <a:tailEnd len="lg" w="lg" type="none"/>
            </a:ln>
          </p:spPr>
        </p:cxnSp>
        <p:cxnSp>
          <p:nvCxnSpPr>
            <p:cNvPr id="340" name="Shape 340"/>
            <p:cNvCxnSpPr/>
            <p:nvPr/>
          </p:nvCxnSpPr>
          <p:spPr>
            <a:xfrm>
              <a:off x="2310650" y="2556562"/>
              <a:ext cx="0" cy="129899"/>
            </a:xfrm>
            <a:prstGeom prst="straightConnector1">
              <a:avLst/>
            </a:prstGeom>
            <a:noFill/>
            <a:ln cap="flat" cmpd="sng" w="38100">
              <a:solidFill>
                <a:srgbClr val="FF0000"/>
              </a:solidFill>
              <a:prstDash val="solid"/>
              <a:round/>
              <a:headEnd len="lg" w="lg" type="none"/>
              <a:tailEnd len="lg" w="lg" type="none"/>
            </a:ln>
          </p:spPr>
        </p:cxnSp>
        <p:cxnSp>
          <p:nvCxnSpPr>
            <p:cNvPr id="341" name="Shape 341"/>
            <p:cNvCxnSpPr/>
            <p:nvPr/>
          </p:nvCxnSpPr>
          <p:spPr>
            <a:xfrm>
              <a:off x="2105875" y="2556562"/>
              <a:ext cx="0" cy="129899"/>
            </a:xfrm>
            <a:prstGeom prst="straightConnector1">
              <a:avLst/>
            </a:prstGeom>
            <a:noFill/>
            <a:ln cap="flat" cmpd="sng" w="38100">
              <a:solidFill>
                <a:srgbClr val="FF0000"/>
              </a:solidFill>
              <a:prstDash val="solid"/>
              <a:round/>
              <a:headEnd len="lg" w="lg" type="none"/>
              <a:tailEnd len="lg" w="lg" type="none"/>
            </a:ln>
          </p:spPr>
        </p:cxnSp>
      </p:grpSp>
      <p:pic>
        <p:nvPicPr>
          <p:cNvPr id="342" name="Shape 342"/>
          <p:cNvPicPr preferRelativeResize="0"/>
          <p:nvPr/>
        </p:nvPicPr>
        <p:blipFill rotWithShape="1">
          <a:blip r:embed="rId5">
            <a:alphaModFix/>
          </a:blip>
          <a:srcRect b="30495" l="5455" r="5553" t="26261"/>
          <a:stretch/>
        </p:blipFill>
        <p:spPr>
          <a:xfrm>
            <a:off x="645087" y="4091225"/>
            <a:ext cx="2406399" cy="596624"/>
          </a:xfrm>
          <a:prstGeom prst="rect">
            <a:avLst/>
          </a:prstGeom>
          <a:noFill/>
          <a:ln>
            <a:noFill/>
          </a:ln>
        </p:spPr>
      </p:pic>
      <p:pic>
        <p:nvPicPr>
          <p:cNvPr id="343" name="Shape 343"/>
          <p:cNvPicPr preferRelativeResize="0"/>
          <p:nvPr/>
        </p:nvPicPr>
        <p:blipFill>
          <a:blip r:embed="rId6">
            <a:alphaModFix/>
          </a:blip>
          <a:stretch>
            <a:fillRect/>
          </a:stretch>
        </p:blipFill>
        <p:spPr>
          <a:xfrm>
            <a:off x="839798" y="3644280"/>
            <a:ext cx="2016975" cy="375156"/>
          </a:xfrm>
          <a:prstGeom prst="rect">
            <a:avLst/>
          </a:prstGeom>
          <a:noFill/>
          <a:ln>
            <a:noFill/>
          </a:ln>
        </p:spPr>
      </p:pic>
      <p:pic>
        <p:nvPicPr>
          <p:cNvPr id="344" name="Shape 344"/>
          <p:cNvPicPr preferRelativeResize="0"/>
          <p:nvPr/>
        </p:nvPicPr>
        <p:blipFill rotWithShape="1">
          <a:blip r:embed="rId7">
            <a:alphaModFix/>
          </a:blip>
          <a:srcRect b="27344" l="15392" r="16496" t="26988"/>
          <a:stretch/>
        </p:blipFill>
        <p:spPr>
          <a:xfrm>
            <a:off x="1884825" y="3105750"/>
            <a:ext cx="1198625" cy="500075"/>
          </a:xfrm>
          <a:prstGeom prst="rect">
            <a:avLst/>
          </a:prstGeom>
          <a:noFill/>
          <a:ln>
            <a:noFill/>
          </a:ln>
        </p:spPr>
      </p:pic>
      <p:pic>
        <p:nvPicPr>
          <p:cNvPr id="345" name="Shape 345"/>
          <p:cNvPicPr preferRelativeResize="0"/>
          <p:nvPr/>
        </p:nvPicPr>
        <p:blipFill rotWithShape="1">
          <a:blip r:embed="rId8">
            <a:alphaModFix/>
          </a:blip>
          <a:srcRect b="0" l="0" r="3809" t="0"/>
          <a:stretch/>
        </p:blipFill>
        <p:spPr>
          <a:xfrm>
            <a:off x="628525" y="3201900"/>
            <a:ext cx="1221452" cy="3077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Advertisment</a:t>
            </a:r>
          </a:p>
        </p:txBody>
      </p:sp>
      <p:pic>
        <p:nvPicPr>
          <p:cNvPr id="351" name="Shape 351"/>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352" name="Shape 352"/>
          <p:cNvPicPr preferRelativeResize="0"/>
          <p:nvPr/>
        </p:nvPicPr>
        <p:blipFill>
          <a:blip r:embed="rId4">
            <a:alphaModFix/>
          </a:blip>
          <a:stretch>
            <a:fillRect/>
          </a:stretch>
        </p:blipFill>
        <p:spPr>
          <a:xfrm>
            <a:off x="242912" y="1395175"/>
            <a:ext cx="4357676" cy="3488199"/>
          </a:xfrm>
          <a:prstGeom prst="rect">
            <a:avLst/>
          </a:prstGeom>
          <a:noFill/>
          <a:ln cap="flat" cmpd="sng" w="38100">
            <a:solidFill>
              <a:srgbClr val="000000"/>
            </a:solidFill>
            <a:prstDash val="solid"/>
            <a:round/>
            <a:headEnd len="med" w="med" type="none"/>
            <a:tailEnd len="med" w="med" type="none"/>
          </a:ln>
        </p:spPr>
      </p:pic>
      <p:pic>
        <p:nvPicPr>
          <p:cNvPr id="353" name="Shape 353"/>
          <p:cNvPicPr preferRelativeResize="0"/>
          <p:nvPr/>
        </p:nvPicPr>
        <p:blipFill>
          <a:blip r:embed="rId5">
            <a:alphaModFix/>
          </a:blip>
          <a:stretch>
            <a:fillRect/>
          </a:stretch>
        </p:blipFill>
        <p:spPr>
          <a:xfrm>
            <a:off x="6076950" y="2978375"/>
            <a:ext cx="1905000" cy="1905000"/>
          </a:xfrm>
          <a:prstGeom prst="rect">
            <a:avLst/>
          </a:prstGeom>
          <a:noFill/>
          <a:ln>
            <a:noFill/>
          </a:ln>
        </p:spPr>
      </p:pic>
      <p:sp>
        <p:nvSpPr>
          <p:cNvPr id="354" name="Shape 354"/>
          <p:cNvSpPr txBox="1"/>
          <p:nvPr/>
        </p:nvSpPr>
        <p:spPr>
          <a:xfrm>
            <a:off x="5162550" y="2093787"/>
            <a:ext cx="3733800" cy="403199"/>
          </a:xfrm>
          <a:prstGeom prst="rect">
            <a:avLst/>
          </a:prstGeom>
          <a:noFill/>
          <a:ln>
            <a:noFill/>
          </a:ln>
        </p:spPr>
        <p:txBody>
          <a:bodyPr anchorCtr="0" anchor="t" bIns="91425" lIns="91425" rIns="91425" tIns="91425">
            <a:noAutofit/>
          </a:bodyPr>
          <a:lstStyle/>
          <a:p>
            <a:pPr algn="ctr">
              <a:spcBef>
                <a:spcPts val="0"/>
              </a:spcBef>
              <a:buNone/>
            </a:pPr>
            <a:r>
              <a:rPr b="1" lang="en" sz="1800"/>
              <a:t>www.sofiasoftware.github.io</a:t>
            </a:r>
          </a:p>
        </p:txBody>
      </p:sp>
      <p:sp>
        <p:nvSpPr>
          <p:cNvPr id="355" name="Shape 355"/>
          <p:cNvSpPr txBox="1"/>
          <p:nvPr/>
        </p:nvSpPr>
        <p:spPr>
          <a:xfrm>
            <a:off x="5786400" y="1819275"/>
            <a:ext cx="2486100" cy="403199"/>
          </a:xfrm>
          <a:prstGeom prst="rect">
            <a:avLst/>
          </a:prstGeom>
          <a:noFill/>
          <a:ln>
            <a:noFill/>
          </a:ln>
        </p:spPr>
        <p:txBody>
          <a:bodyPr anchorCtr="0" anchor="t" bIns="91425" lIns="91425" rIns="91425" tIns="91425">
            <a:noAutofit/>
          </a:bodyPr>
          <a:lstStyle/>
          <a:p>
            <a:pPr lvl="0" rtl="0" algn="ctr">
              <a:spcBef>
                <a:spcPts val="0"/>
              </a:spcBef>
              <a:buNone/>
            </a:pPr>
            <a:r>
              <a:rPr lang="en"/>
              <a:t>Currently hosted at:</a:t>
            </a:r>
          </a:p>
        </p:txBody>
      </p:sp>
      <p:sp>
        <p:nvSpPr>
          <p:cNvPr id="356" name="Shape 356"/>
          <p:cNvSpPr txBox="1"/>
          <p:nvPr/>
        </p:nvSpPr>
        <p:spPr>
          <a:xfrm rot="-1734844">
            <a:off x="307157" y="2782700"/>
            <a:ext cx="4229185" cy="946249"/>
          </a:xfrm>
          <a:prstGeom prst="rect">
            <a:avLst/>
          </a:prstGeom>
          <a:noFill/>
          <a:ln>
            <a:noFill/>
          </a:ln>
        </p:spPr>
        <p:txBody>
          <a:bodyPr anchorCtr="0" anchor="t" bIns="91425" lIns="91425" rIns="91425" tIns="91425">
            <a:noAutofit/>
          </a:bodyPr>
          <a:lstStyle/>
          <a:p>
            <a:pPr>
              <a:spcBef>
                <a:spcPts val="0"/>
              </a:spcBef>
              <a:buNone/>
            </a:pPr>
            <a:r>
              <a:rPr b="1" lang="en" sz="4800">
                <a:solidFill>
                  <a:srgbClr val="0000FF"/>
                </a:solidFill>
                <a:latin typeface="Verdana"/>
                <a:ea typeface="Verdana"/>
                <a:cs typeface="Verdana"/>
                <a:sym typeface="Verdana"/>
              </a:rPr>
              <a:t>FREE TRIAL</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idx="1" type="body"/>
          </p:nvPr>
        </p:nvSpPr>
        <p:spPr>
          <a:xfrm>
            <a:off x="1031850" y="1291200"/>
            <a:ext cx="7080300" cy="2561099"/>
          </a:xfrm>
          <a:prstGeom prst="rect">
            <a:avLst/>
          </a:prstGeom>
        </p:spPr>
        <p:txBody>
          <a:bodyPr anchorCtr="0" anchor="t" bIns="91425" lIns="91425" rIns="91425" tIns="91425">
            <a:noAutofit/>
          </a:bodyPr>
          <a:lstStyle/>
          <a:p>
            <a:pPr lvl="0" rtl="0" algn="ctr">
              <a:spcBef>
                <a:spcPts val="0"/>
              </a:spcBef>
              <a:buNone/>
            </a:pPr>
            <a:r>
              <a:rPr b="1" lang="en" sz="7200"/>
              <a:t>Financial Projections</a:t>
            </a:r>
            <a:r>
              <a:rPr lang="en"/>
              <a:t> </a:t>
            </a:r>
          </a:p>
        </p:txBody>
      </p:sp>
      <p:pic>
        <p:nvPicPr>
          <p:cNvPr id="362" name="Shape 362"/>
          <p:cNvPicPr preferRelativeResize="0"/>
          <p:nvPr/>
        </p:nvPicPr>
        <p:blipFill>
          <a:blip r:embed="rId3">
            <a:alphaModFix/>
          </a:blip>
          <a:stretch>
            <a:fillRect/>
          </a:stretch>
        </p:blipFill>
        <p:spPr>
          <a:xfrm>
            <a:off x="7511850" y="0"/>
            <a:ext cx="1632152" cy="67651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7511850" y="0"/>
            <a:ext cx="1632152" cy="676515"/>
          </a:xfrm>
          <a:prstGeom prst="rect">
            <a:avLst/>
          </a:prstGeom>
          <a:noFill/>
          <a:ln>
            <a:noFill/>
          </a:ln>
        </p:spPr>
      </p:pic>
      <p:sp>
        <p:nvSpPr>
          <p:cNvPr id="368" name="Shape 368"/>
          <p:cNvSpPr txBox="1"/>
          <p:nvPr/>
        </p:nvSpPr>
        <p:spPr>
          <a:xfrm>
            <a:off x="52925" y="232625"/>
            <a:ext cx="5432399" cy="4253999"/>
          </a:xfrm>
          <a:prstGeom prst="rect">
            <a:avLst/>
          </a:prstGeom>
          <a:noFill/>
          <a:ln>
            <a:noFill/>
          </a:ln>
        </p:spPr>
        <p:txBody>
          <a:bodyPr anchorCtr="0" anchor="t" bIns="91425" lIns="91425" rIns="91425" tIns="91425">
            <a:noAutofit/>
          </a:bodyPr>
          <a:lstStyle/>
          <a:p>
            <a:pPr rtl="0">
              <a:spcBef>
                <a:spcPts val="0"/>
              </a:spcBef>
              <a:buNone/>
            </a:pPr>
            <a:r>
              <a:rPr b="1" lang="en" sz="3600"/>
              <a:t>Approximate Net Profits</a:t>
            </a:r>
          </a:p>
          <a:p>
            <a:pPr rtl="0">
              <a:spcBef>
                <a:spcPts val="0"/>
              </a:spcBef>
              <a:buNone/>
            </a:pPr>
            <a:r>
              <a:t/>
            </a:r>
            <a:endParaRPr sz="2400"/>
          </a:p>
          <a:p>
            <a:pPr indent="-381000" lvl="0" marL="457200" rtl="0">
              <a:spcBef>
                <a:spcPts val="0"/>
              </a:spcBef>
              <a:buClr>
                <a:srgbClr val="000000"/>
              </a:buClr>
              <a:buSzPct val="100000"/>
              <a:buFont typeface="Arial"/>
              <a:buChar char="●"/>
            </a:pPr>
            <a:r>
              <a:rPr lang="en" sz="2400"/>
              <a:t>Year 1: -£16,000</a:t>
            </a:r>
          </a:p>
          <a:p>
            <a:pPr indent="-381000" lvl="0" marL="457200" rtl="0">
              <a:spcBef>
                <a:spcPts val="0"/>
              </a:spcBef>
              <a:buClr>
                <a:srgbClr val="000000"/>
              </a:buClr>
              <a:buSzPct val="100000"/>
              <a:buFont typeface="Arial"/>
              <a:buChar char="●"/>
            </a:pPr>
            <a:r>
              <a:rPr lang="en" sz="2400"/>
              <a:t>Year 2:  £23,000</a:t>
            </a:r>
          </a:p>
          <a:p>
            <a:pPr indent="-381000" lvl="0" marL="457200" rtl="0">
              <a:spcBef>
                <a:spcPts val="0"/>
              </a:spcBef>
              <a:buClr>
                <a:srgbClr val="000000"/>
              </a:buClr>
              <a:buSzPct val="100000"/>
              <a:buFont typeface="Arial"/>
              <a:buChar char="●"/>
            </a:pPr>
            <a:r>
              <a:rPr lang="en" sz="2400"/>
              <a:t>Year 3:  £43,000</a:t>
            </a:r>
          </a:p>
          <a:p>
            <a:pPr indent="-381000" lvl="0" marL="457200" rtl="0">
              <a:spcBef>
                <a:spcPts val="0"/>
              </a:spcBef>
              <a:buClr>
                <a:srgbClr val="000000"/>
              </a:buClr>
              <a:buSzPct val="100000"/>
              <a:buFont typeface="Arial"/>
              <a:buChar char="●"/>
            </a:pPr>
            <a:r>
              <a:rPr lang="en" sz="2400"/>
              <a:t>Year 4:  £57,000</a:t>
            </a:r>
          </a:p>
          <a:p>
            <a:pPr indent="-381000" lvl="0" marL="457200" rtl="0">
              <a:spcBef>
                <a:spcPts val="0"/>
              </a:spcBef>
              <a:buClr>
                <a:srgbClr val="000000"/>
              </a:buClr>
              <a:buSzPct val="100000"/>
              <a:buFont typeface="Arial"/>
              <a:buChar char="●"/>
            </a:pPr>
            <a:r>
              <a:rPr lang="en" sz="2400"/>
              <a:t>Year 5:  £63,000</a:t>
            </a:r>
          </a:p>
          <a:p>
            <a:pPr>
              <a:spcBef>
                <a:spcPts val="0"/>
              </a:spcBef>
              <a:buNone/>
            </a:pPr>
            <a:r>
              <a:t/>
            </a:r>
            <a:endParaRPr/>
          </a:p>
        </p:txBody>
      </p:sp>
      <p:pic>
        <p:nvPicPr>
          <p:cNvPr id="369" name="Shape 369"/>
          <p:cNvPicPr preferRelativeResize="0"/>
          <p:nvPr/>
        </p:nvPicPr>
        <p:blipFill>
          <a:blip r:embed="rId4">
            <a:alphaModFix/>
          </a:blip>
          <a:stretch>
            <a:fillRect/>
          </a:stretch>
        </p:blipFill>
        <p:spPr>
          <a:xfrm>
            <a:off x="3157975" y="1147900"/>
            <a:ext cx="5862100" cy="383015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pic>
        <p:nvPicPr>
          <p:cNvPr id="374" name="Shape 374"/>
          <p:cNvPicPr preferRelativeResize="0"/>
          <p:nvPr/>
        </p:nvPicPr>
        <p:blipFill>
          <a:blip r:embed="rId3">
            <a:alphaModFix/>
          </a:blip>
          <a:stretch>
            <a:fillRect/>
          </a:stretch>
        </p:blipFill>
        <p:spPr>
          <a:xfrm>
            <a:off x="7511850" y="0"/>
            <a:ext cx="1632152" cy="676515"/>
          </a:xfrm>
          <a:prstGeom prst="rect">
            <a:avLst/>
          </a:prstGeom>
          <a:noFill/>
          <a:ln>
            <a:noFill/>
          </a:ln>
        </p:spPr>
      </p:pic>
      <p:sp>
        <p:nvSpPr>
          <p:cNvPr id="375" name="Shape 375"/>
          <p:cNvSpPr txBox="1"/>
          <p:nvPr/>
        </p:nvSpPr>
        <p:spPr>
          <a:xfrm>
            <a:off x="0" y="329950"/>
            <a:ext cx="9144000" cy="3688200"/>
          </a:xfrm>
          <a:prstGeom prst="rect">
            <a:avLst/>
          </a:prstGeom>
          <a:noFill/>
          <a:ln>
            <a:noFill/>
          </a:ln>
        </p:spPr>
        <p:txBody>
          <a:bodyPr anchorCtr="0" anchor="t" bIns="91425" lIns="91425" rIns="91425" tIns="91425">
            <a:noAutofit/>
          </a:bodyPr>
          <a:lstStyle/>
          <a:p>
            <a:pPr rtl="0">
              <a:spcBef>
                <a:spcPts val="0"/>
              </a:spcBef>
              <a:buNone/>
            </a:pPr>
            <a:r>
              <a:rPr b="1" lang="en" sz="3600"/>
              <a:t>Repaying the loan</a:t>
            </a:r>
          </a:p>
          <a:p>
            <a:pPr rtl="0">
              <a:spcBef>
                <a:spcPts val="0"/>
              </a:spcBef>
              <a:buNone/>
            </a:pPr>
            <a:r>
              <a:t/>
            </a:r>
            <a:endParaRPr b="1" sz="3600"/>
          </a:p>
          <a:p>
            <a:pPr indent="-381000" lvl="0" marL="457200" rtl="0">
              <a:spcBef>
                <a:spcPts val="0"/>
              </a:spcBef>
              <a:buClr>
                <a:srgbClr val="000000"/>
              </a:buClr>
              <a:buSzPct val="100000"/>
              <a:buFont typeface="Arial"/>
              <a:buChar char="●"/>
            </a:pPr>
            <a:r>
              <a:rPr lang="en" sz="2400"/>
              <a:t>Loan repayments:</a:t>
            </a:r>
          </a:p>
          <a:p>
            <a:pPr indent="-381000" lvl="1" marL="914400" rtl="0">
              <a:spcBef>
                <a:spcPts val="0"/>
              </a:spcBef>
              <a:buClr>
                <a:srgbClr val="000000"/>
              </a:buClr>
              <a:buSzPct val="100000"/>
              <a:buFont typeface="Arial"/>
              <a:buChar char="○"/>
            </a:pPr>
            <a:r>
              <a:rPr lang="en" sz="2400"/>
              <a:t>End of Year 2 (Jul 2016 – Jul 2017): £15, 000</a:t>
            </a:r>
          </a:p>
          <a:p>
            <a:pPr indent="-381000" lvl="1" marL="914400" rtl="0">
              <a:spcBef>
                <a:spcPts val="0"/>
              </a:spcBef>
              <a:buClr>
                <a:srgbClr val="000000"/>
              </a:buClr>
              <a:buSzPct val="100000"/>
              <a:buFont typeface="Arial"/>
              <a:buChar char="○"/>
            </a:pPr>
            <a:r>
              <a:rPr lang="en" sz="2400"/>
              <a:t>End of Year 3 (Jul 2017 – Jul 2018): £40, 000</a:t>
            </a:r>
          </a:p>
          <a:p>
            <a:pPr indent="-381000" lvl="1" marL="914400" rtl="0">
              <a:spcBef>
                <a:spcPts val="0"/>
              </a:spcBef>
              <a:buClr>
                <a:srgbClr val="000000"/>
              </a:buClr>
              <a:buSzPct val="100000"/>
              <a:buFont typeface="Arial"/>
              <a:buChar char="○"/>
            </a:pPr>
            <a:r>
              <a:rPr lang="en" sz="2400"/>
              <a:t>End of Year 4 (Jul 2018 – Jul 2019): £10, 000</a:t>
            </a:r>
          </a:p>
          <a:p>
            <a:pPr lvl="0" rtl="0">
              <a:spcBef>
                <a:spcPts val="0"/>
              </a:spcBef>
              <a:buNone/>
            </a:pPr>
            <a:r>
              <a:t/>
            </a:r>
            <a:endParaRPr sz="2400"/>
          </a:p>
          <a:p>
            <a:pPr indent="-381000" lvl="0" marL="457200" rtl="0">
              <a:spcBef>
                <a:spcPts val="0"/>
              </a:spcBef>
              <a:buClr>
                <a:srgbClr val="000000"/>
              </a:buClr>
              <a:buSzPct val="100000"/>
              <a:buFont typeface="Arial"/>
              <a:buChar char="●"/>
            </a:pPr>
            <a:r>
              <a:rPr lang="en" sz="2400"/>
              <a:t>Total: £65, 000</a:t>
            </a:r>
          </a:p>
          <a:p>
            <a:pPr indent="0" lvl="0" marL="457200" rtl="0">
              <a:spcBef>
                <a:spcPts val="0"/>
              </a:spcBef>
              <a:buNone/>
            </a:pPr>
            <a:r>
              <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p:nvPr/>
        </p:nvSpPr>
        <p:spPr>
          <a:xfrm>
            <a:off x="1607350" y="1140875"/>
            <a:ext cx="5929200" cy="3873900"/>
          </a:xfrm>
          <a:prstGeom prst="rect">
            <a:avLst/>
          </a:prstGeom>
          <a:solidFill>
            <a:srgbClr val="6666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381" name="Shape 381"/>
          <p:cNvPicPr preferRelativeResize="0"/>
          <p:nvPr/>
        </p:nvPicPr>
        <p:blipFill>
          <a:blip r:embed="rId3">
            <a:alphaModFix/>
          </a:blip>
          <a:stretch>
            <a:fillRect/>
          </a:stretch>
        </p:blipFill>
        <p:spPr>
          <a:xfrm>
            <a:off x="7511850" y="0"/>
            <a:ext cx="1632152" cy="676515"/>
          </a:xfrm>
          <a:prstGeom prst="rect">
            <a:avLst/>
          </a:prstGeom>
          <a:noFill/>
          <a:ln>
            <a:noFill/>
          </a:ln>
        </p:spPr>
      </p:pic>
      <p:sp>
        <p:nvSpPr>
          <p:cNvPr id="382" name="Shape 38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Year 1 - Net Profit and Sales Revenue</a:t>
            </a:r>
          </a:p>
        </p:txBody>
      </p:sp>
      <p:pic>
        <p:nvPicPr>
          <p:cNvPr id="383" name="Shape 383"/>
          <p:cNvPicPr preferRelativeResize="0"/>
          <p:nvPr/>
        </p:nvPicPr>
        <p:blipFill>
          <a:blip r:embed="rId4">
            <a:alphaModFix/>
          </a:blip>
          <a:stretch>
            <a:fillRect/>
          </a:stretch>
        </p:blipFill>
        <p:spPr>
          <a:xfrm>
            <a:off x="1607399" y="1140826"/>
            <a:ext cx="5929200" cy="3873985"/>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pic>
        <p:nvPicPr>
          <p:cNvPr id="388" name="Shape 388"/>
          <p:cNvPicPr preferRelativeResize="0"/>
          <p:nvPr/>
        </p:nvPicPr>
        <p:blipFill>
          <a:blip r:embed="rId3">
            <a:alphaModFix/>
          </a:blip>
          <a:stretch>
            <a:fillRect/>
          </a:stretch>
        </p:blipFill>
        <p:spPr>
          <a:xfrm>
            <a:off x="7511850" y="0"/>
            <a:ext cx="1632152" cy="676515"/>
          </a:xfrm>
          <a:prstGeom prst="rect">
            <a:avLst/>
          </a:prstGeom>
          <a:noFill/>
          <a:ln>
            <a:noFill/>
          </a:ln>
        </p:spPr>
      </p:pic>
      <p:sp>
        <p:nvSpPr>
          <p:cNvPr id="389" name="Shape 38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Percentage Total Market Penetration</a:t>
            </a:r>
          </a:p>
        </p:txBody>
      </p:sp>
      <p:sp>
        <p:nvSpPr>
          <p:cNvPr id="390" name="Shape 390"/>
          <p:cNvSpPr txBox="1"/>
          <p:nvPr/>
        </p:nvSpPr>
        <p:spPr>
          <a:xfrm>
            <a:off x="1524060" y="4471950"/>
            <a:ext cx="2779799" cy="378000"/>
          </a:xfrm>
          <a:prstGeom prst="rect">
            <a:avLst/>
          </a:prstGeom>
          <a:noFill/>
          <a:ln>
            <a:noFill/>
          </a:ln>
        </p:spPr>
        <p:txBody>
          <a:bodyPr anchorCtr="0" anchor="t" bIns="91425" lIns="91425" rIns="91425" tIns="91425">
            <a:noAutofit/>
          </a:bodyPr>
          <a:lstStyle/>
          <a:p>
            <a:pPr lvl="0" rtl="0" algn="ctr">
              <a:spcBef>
                <a:spcPts val="0"/>
              </a:spcBef>
              <a:buNone/>
            </a:pPr>
            <a:r>
              <a:rPr lang="en"/>
              <a:t>60% of Secondary Schools</a:t>
            </a:r>
          </a:p>
        </p:txBody>
      </p:sp>
      <p:graphicFrame>
        <p:nvGraphicFramePr>
          <p:cNvPr id="391" name="Shape 391"/>
          <p:cNvGraphicFramePr/>
          <p:nvPr/>
        </p:nvGraphicFramePr>
        <p:xfrm>
          <a:off x="968362" y="1540775"/>
          <a:ext cx="3000000" cy="3000000"/>
        </p:xfrm>
        <a:graphic>
          <a:graphicData uri="http://schemas.openxmlformats.org/drawingml/2006/table">
            <a:tbl>
              <a:tblPr>
                <a:noFill/>
                <a:tableStyleId>{3B5DE937-E213-4BC6-918D-0FF029585E71}</a:tableStyleId>
              </a:tblPr>
              <a:tblGrid>
                <a:gridCol w="1916525"/>
                <a:gridCol w="1005625"/>
                <a:gridCol w="1025825"/>
                <a:gridCol w="1086400"/>
                <a:gridCol w="1086450"/>
                <a:gridCol w="1086450"/>
              </a:tblGrid>
              <a:tr h="324950">
                <a:tc>
                  <a:txBody>
                    <a:bodyPr>
                      <a:noAutofit/>
                    </a:bodyPr>
                    <a:lstStyle/>
                    <a:p>
                      <a:pPr lvl="0" rtl="0">
                        <a:spcBef>
                          <a:spcPts val="0"/>
                        </a:spcBef>
                        <a:buNone/>
                      </a:pPr>
                      <a:r>
                        <a:rPr lang="en"/>
                        <a:t>Market Penetration</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Year 1</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Year 2</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Year 3</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Year 4</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Year 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56500">
                <a:tc>
                  <a:txBody>
                    <a:bodyPr>
                      <a:noAutofit/>
                    </a:bodyPr>
                    <a:lstStyle/>
                    <a:p>
                      <a:pPr lvl="0" rtl="0">
                        <a:spcBef>
                          <a:spcPts val="0"/>
                        </a:spcBef>
                        <a:buNone/>
                      </a:pPr>
                      <a:r>
                        <a:rPr lang="en"/>
                        <a:t>Teachers</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0.72%</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1.07%</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1.25%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1.34%</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1.39%</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3C47D"/>
                    </a:solidFill>
                  </a:tcPr>
                </a:tc>
              </a:tr>
              <a:tr h="356500">
                <a:tc>
                  <a:txBody>
                    <a:bodyPr>
                      <a:noAutofit/>
                    </a:bodyPr>
                    <a:lstStyle/>
                    <a:p>
                      <a:pPr lvl="0" rtl="0">
                        <a:spcBef>
                          <a:spcPts val="0"/>
                        </a:spcBef>
                        <a:buNone/>
                      </a:pPr>
                      <a:r>
                        <a:rPr lang="en"/>
                        <a:t>Tutors</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0.15%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0.22%</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0.26%</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0.27%</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0.28%</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56500">
                <a:tc>
                  <a:txBody>
                    <a:bodyPr>
                      <a:noAutofit/>
                    </a:bodyPr>
                    <a:lstStyle/>
                    <a:p>
                      <a:pPr lvl="0" rtl="0">
                        <a:spcBef>
                          <a:spcPts val="0"/>
                        </a:spcBef>
                        <a:buNone/>
                      </a:pPr>
                      <a:r>
                        <a:rPr lang="en"/>
                        <a:t>Total</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0.65%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0.97%</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1.14%</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1.22%</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r">
                        <a:lnSpc>
                          <a:spcPct val="115000"/>
                        </a:lnSpc>
                        <a:spcBef>
                          <a:spcPts val="0"/>
                        </a:spcBef>
                        <a:buNone/>
                      </a:pPr>
                      <a:r>
                        <a:rPr lang="en"/>
                        <a:t>1.26%</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pic>
        <p:nvPicPr>
          <p:cNvPr id="392" name="Shape 392"/>
          <p:cNvPicPr preferRelativeResize="0"/>
          <p:nvPr/>
        </p:nvPicPr>
        <p:blipFill>
          <a:blip r:embed="rId4">
            <a:alphaModFix/>
          </a:blip>
          <a:stretch>
            <a:fillRect/>
          </a:stretch>
        </p:blipFill>
        <p:spPr>
          <a:xfrm>
            <a:off x="2084774" y="3476025"/>
            <a:ext cx="1658367" cy="857399"/>
          </a:xfrm>
          <a:prstGeom prst="rect">
            <a:avLst/>
          </a:prstGeom>
          <a:noFill/>
          <a:ln>
            <a:noFill/>
          </a:ln>
        </p:spPr>
      </p:pic>
      <p:sp>
        <p:nvSpPr>
          <p:cNvPr id="393" name="Shape 393"/>
          <p:cNvSpPr txBox="1"/>
          <p:nvPr/>
        </p:nvSpPr>
        <p:spPr>
          <a:xfrm>
            <a:off x="5498837" y="4471950"/>
            <a:ext cx="1488599" cy="378000"/>
          </a:xfrm>
          <a:prstGeom prst="rect">
            <a:avLst/>
          </a:prstGeom>
          <a:noFill/>
          <a:ln>
            <a:noFill/>
          </a:ln>
        </p:spPr>
        <p:txBody>
          <a:bodyPr anchorCtr="0" anchor="t" bIns="91425" lIns="91425" rIns="91425" tIns="91425">
            <a:noAutofit/>
          </a:bodyPr>
          <a:lstStyle/>
          <a:p>
            <a:pPr lvl="0" rtl="0" algn="ctr">
              <a:spcBef>
                <a:spcPts val="0"/>
              </a:spcBef>
              <a:buNone/>
            </a:pPr>
            <a:r>
              <a:rPr lang="en"/>
              <a:t>31% of schools</a:t>
            </a:r>
          </a:p>
        </p:txBody>
      </p:sp>
      <p:pic>
        <p:nvPicPr>
          <p:cNvPr id="394" name="Shape 394"/>
          <p:cNvPicPr preferRelativeResize="0"/>
          <p:nvPr/>
        </p:nvPicPr>
        <p:blipFill>
          <a:blip r:embed="rId5">
            <a:alphaModFix/>
          </a:blip>
          <a:stretch>
            <a:fillRect/>
          </a:stretch>
        </p:blipFill>
        <p:spPr>
          <a:xfrm>
            <a:off x="5078337" y="3681912"/>
            <a:ext cx="2329599" cy="332799"/>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pic>
        <p:nvPicPr>
          <p:cNvPr id="399" name="Shape 399"/>
          <p:cNvPicPr preferRelativeResize="0"/>
          <p:nvPr/>
        </p:nvPicPr>
        <p:blipFill>
          <a:blip r:embed="rId3">
            <a:alphaModFix/>
          </a:blip>
          <a:stretch>
            <a:fillRect/>
          </a:stretch>
        </p:blipFill>
        <p:spPr>
          <a:xfrm>
            <a:off x="7511850" y="0"/>
            <a:ext cx="1632152" cy="676515"/>
          </a:xfrm>
          <a:prstGeom prst="rect">
            <a:avLst/>
          </a:prstGeom>
          <a:noFill/>
          <a:ln>
            <a:noFill/>
          </a:ln>
        </p:spPr>
      </p:pic>
      <p:sp>
        <p:nvSpPr>
          <p:cNvPr id="400" name="Shape 400"/>
          <p:cNvSpPr txBox="1"/>
          <p:nvPr/>
        </p:nvSpPr>
        <p:spPr>
          <a:xfrm>
            <a:off x="1010550" y="1319400"/>
            <a:ext cx="7122900" cy="2277300"/>
          </a:xfrm>
          <a:prstGeom prst="rect">
            <a:avLst/>
          </a:prstGeom>
          <a:noFill/>
          <a:ln>
            <a:noFill/>
          </a:ln>
        </p:spPr>
        <p:txBody>
          <a:bodyPr anchorCtr="0" anchor="t" bIns="91425" lIns="91425" rIns="91425" tIns="91425">
            <a:noAutofit/>
          </a:bodyPr>
          <a:lstStyle/>
          <a:p>
            <a:pPr algn="ctr">
              <a:spcBef>
                <a:spcPts val="0"/>
              </a:spcBef>
              <a:buNone/>
            </a:pPr>
            <a:r>
              <a:rPr b="1" lang="en" sz="7200"/>
              <a:t>Future Considerations</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pic>
        <p:nvPicPr>
          <p:cNvPr id="405" name="Shape 405"/>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406" name="Shape 406"/>
          <p:cNvPicPr preferRelativeResize="0"/>
          <p:nvPr/>
        </p:nvPicPr>
        <p:blipFill rotWithShape="1">
          <a:blip r:embed="rId4">
            <a:alphaModFix/>
          </a:blip>
          <a:srcRect b="13926" l="0" r="0" t="0"/>
          <a:stretch/>
        </p:blipFill>
        <p:spPr>
          <a:xfrm>
            <a:off x="3927862" y="1140575"/>
            <a:ext cx="1229201" cy="1201274"/>
          </a:xfrm>
          <a:prstGeom prst="rect">
            <a:avLst/>
          </a:prstGeom>
          <a:noFill/>
          <a:ln>
            <a:noFill/>
          </a:ln>
        </p:spPr>
      </p:pic>
      <p:pic>
        <p:nvPicPr>
          <p:cNvPr id="407" name="Shape 407"/>
          <p:cNvPicPr preferRelativeResize="0"/>
          <p:nvPr/>
        </p:nvPicPr>
        <p:blipFill rotWithShape="1">
          <a:blip r:embed="rId5">
            <a:alphaModFix/>
          </a:blip>
          <a:srcRect b="15211" l="0" r="0" t="0"/>
          <a:stretch/>
        </p:blipFill>
        <p:spPr>
          <a:xfrm>
            <a:off x="3254474" y="3410550"/>
            <a:ext cx="1229201" cy="1183289"/>
          </a:xfrm>
          <a:prstGeom prst="rect">
            <a:avLst/>
          </a:prstGeom>
          <a:noFill/>
          <a:ln>
            <a:noFill/>
          </a:ln>
        </p:spPr>
      </p:pic>
      <p:pic>
        <p:nvPicPr>
          <p:cNvPr id="408" name="Shape 408"/>
          <p:cNvPicPr preferRelativeResize="0"/>
          <p:nvPr/>
        </p:nvPicPr>
        <p:blipFill rotWithShape="1">
          <a:blip r:embed="rId5">
            <a:alphaModFix/>
          </a:blip>
          <a:srcRect b="15211" l="0" r="0" t="0"/>
          <a:stretch/>
        </p:blipFill>
        <p:spPr>
          <a:xfrm>
            <a:off x="4601249" y="3410550"/>
            <a:ext cx="1229201" cy="1183289"/>
          </a:xfrm>
          <a:prstGeom prst="rect">
            <a:avLst/>
          </a:prstGeom>
          <a:noFill/>
          <a:ln>
            <a:noFill/>
          </a:ln>
        </p:spPr>
      </p:pic>
      <p:pic>
        <p:nvPicPr>
          <p:cNvPr id="409" name="Shape 409"/>
          <p:cNvPicPr preferRelativeResize="0"/>
          <p:nvPr/>
        </p:nvPicPr>
        <p:blipFill rotWithShape="1">
          <a:blip r:embed="rId5">
            <a:alphaModFix/>
          </a:blip>
          <a:srcRect b="15211" l="0" r="0" t="0"/>
          <a:stretch/>
        </p:blipFill>
        <p:spPr>
          <a:xfrm>
            <a:off x="5948024" y="3410550"/>
            <a:ext cx="1229201" cy="1183289"/>
          </a:xfrm>
          <a:prstGeom prst="rect">
            <a:avLst/>
          </a:prstGeom>
          <a:noFill/>
          <a:ln>
            <a:noFill/>
          </a:ln>
        </p:spPr>
      </p:pic>
      <p:pic>
        <p:nvPicPr>
          <p:cNvPr id="410" name="Shape 410"/>
          <p:cNvPicPr preferRelativeResize="0"/>
          <p:nvPr/>
        </p:nvPicPr>
        <p:blipFill rotWithShape="1">
          <a:blip r:embed="rId5">
            <a:alphaModFix/>
          </a:blip>
          <a:srcRect b="15211" l="0" r="0" t="0"/>
          <a:stretch/>
        </p:blipFill>
        <p:spPr>
          <a:xfrm>
            <a:off x="1907699" y="3410550"/>
            <a:ext cx="1229201" cy="1183289"/>
          </a:xfrm>
          <a:prstGeom prst="rect">
            <a:avLst/>
          </a:prstGeom>
          <a:noFill/>
          <a:ln>
            <a:noFill/>
          </a:ln>
        </p:spPr>
      </p:pic>
      <p:pic>
        <p:nvPicPr>
          <p:cNvPr id="411" name="Shape 411"/>
          <p:cNvPicPr preferRelativeResize="0"/>
          <p:nvPr/>
        </p:nvPicPr>
        <p:blipFill rotWithShape="1">
          <a:blip r:embed="rId5">
            <a:alphaModFix/>
          </a:blip>
          <a:srcRect b="15211" l="0" r="0" t="0"/>
          <a:stretch/>
        </p:blipFill>
        <p:spPr>
          <a:xfrm>
            <a:off x="560924" y="3410550"/>
            <a:ext cx="1229201" cy="1183289"/>
          </a:xfrm>
          <a:prstGeom prst="rect">
            <a:avLst/>
          </a:prstGeom>
          <a:noFill/>
          <a:ln>
            <a:noFill/>
          </a:ln>
        </p:spPr>
      </p:pic>
      <p:pic>
        <p:nvPicPr>
          <p:cNvPr id="412" name="Shape 412"/>
          <p:cNvPicPr preferRelativeResize="0"/>
          <p:nvPr/>
        </p:nvPicPr>
        <p:blipFill rotWithShape="1">
          <a:blip r:embed="rId5">
            <a:alphaModFix/>
          </a:blip>
          <a:srcRect b="15211" l="0" r="0" t="0"/>
          <a:stretch/>
        </p:blipFill>
        <p:spPr>
          <a:xfrm>
            <a:off x="7294799" y="3410562"/>
            <a:ext cx="1229201" cy="1183289"/>
          </a:xfrm>
          <a:prstGeom prst="rect">
            <a:avLst/>
          </a:prstGeom>
          <a:noFill/>
          <a:ln>
            <a:noFill/>
          </a:ln>
        </p:spPr>
      </p:pic>
      <p:sp>
        <p:nvSpPr>
          <p:cNvPr id="413" name="Shape 413"/>
          <p:cNvSpPr txBox="1"/>
          <p:nvPr>
            <p:ph type="title"/>
          </p:nvPr>
        </p:nvSpPr>
        <p:spPr>
          <a:xfrm>
            <a:off x="1848000" y="205975"/>
            <a:ext cx="5447999"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Current Implementation</a:t>
            </a:r>
          </a:p>
        </p:txBody>
      </p:sp>
      <p:cxnSp>
        <p:nvCxnSpPr>
          <p:cNvPr id="414" name="Shape 414"/>
          <p:cNvCxnSpPr>
            <a:stCxn id="406" idx="3"/>
            <a:endCxn id="412" idx="0"/>
          </p:cNvCxnSpPr>
          <p:nvPr/>
        </p:nvCxnSpPr>
        <p:spPr>
          <a:xfrm>
            <a:off x="5157063" y="1741212"/>
            <a:ext cx="2752199" cy="1669200"/>
          </a:xfrm>
          <a:prstGeom prst="bentConnector2">
            <a:avLst/>
          </a:prstGeom>
          <a:noFill/>
          <a:ln cap="flat" cmpd="sng" w="19050">
            <a:solidFill>
              <a:schemeClr val="dk2"/>
            </a:solidFill>
            <a:prstDash val="solid"/>
            <a:round/>
            <a:headEnd len="lg" w="lg" type="none"/>
            <a:tailEnd len="lg" w="lg" type="triangle"/>
          </a:ln>
        </p:spPr>
      </p:cxnSp>
      <p:cxnSp>
        <p:nvCxnSpPr>
          <p:cNvPr id="415" name="Shape 415"/>
          <p:cNvCxnSpPr>
            <a:stCxn id="406" idx="1"/>
            <a:endCxn id="411" idx="0"/>
          </p:cNvCxnSpPr>
          <p:nvPr/>
        </p:nvCxnSpPr>
        <p:spPr>
          <a:xfrm flipH="1">
            <a:off x="1175662" y="1741212"/>
            <a:ext cx="2752200" cy="1669200"/>
          </a:xfrm>
          <a:prstGeom prst="bentConnector2">
            <a:avLst/>
          </a:prstGeom>
          <a:noFill/>
          <a:ln cap="flat" cmpd="sng" w="19050">
            <a:solidFill>
              <a:schemeClr val="dk2"/>
            </a:solidFill>
            <a:prstDash val="solid"/>
            <a:round/>
            <a:headEnd len="lg" w="lg" type="none"/>
            <a:tailEnd len="lg" w="lg" type="triangle"/>
          </a:ln>
        </p:spPr>
      </p:cxnSp>
      <p:cxnSp>
        <p:nvCxnSpPr>
          <p:cNvPr id="416" name="Shape 416"/>
          <p:cNvCxnSpPr>
            <a:endCxn id="410" idx="0"/>
          </p:cNvCxnSpPr>
          <p:nvPr/>
        </p:nvCxnSpPr>
        <p:spPr>
          <a:xfrm flipH="1">
            <a:off x="2522299" y="2232750"/>
            <a:ext cx="1565400" cy="1177800"/>
          </a:xfrm>
          <a:prstGeom prst="bentConnector2">
            <a:avLst/>
          </a:prstGeom>
          <a:noFill/>
          <a:ln cap="flat" cmpd="sng" w="19050">
            <a:solidFill>
              <a:schemeClr val="dk2"/>
            </a:solidFill>
            <a:prstDash val="solid"/>
            <a:round/>
            <a:headEnd len="lg" w="lg" type="none"/>
            <a:tailEnd len="lg" w="lg" type="triangle"/>
          </a:ln>
        </p:spPr>
      </p:cxnSp>
      <p:cxnSp>
        <p:nvCxnSpPr>
          <p:cNvPr id="417" name="Shape 417"/>
          <p:cNvCxnSpPr>
            <a:endCxn id="409" idx="0"/>
          </p:cNvCxnSpPr>
          <p:nvPr/>
        </p:nvCxnSpPr>
        <p:spPr>
          <a:xfrm>
            <a:off x="4973525" y="2221050"/>
            <a:ext cx="1589100" cy="1189499"/>
          </a:xfrm>
          <a:prstGeom prst="bentConnector2">
            <a:avLst/>
          </a:prstGeom>
          <a:noFill/>
          <a:ln cap="flat" cmpd="sng" w="19050">
            <a:solidFill>
              <a:schemeClr val="dk2"/>
            </a:solidFill>
            <a:prstDash val="solid"/>
            <a:round/>
            <a:headEnd len="lg" w="lg" type="none"/>
            <a:tailEnd len="lg" w="lg" type="triangle"/>
          </a:ln>
        </p:spPr>
      </p:cxnSp>
      <p:cxnSp>
        <p:nvCxnSpPr>
          <p:cNvPr id="418" name="Shape 418"/>
          <p:cNvCxnSpPr>
            <a:endCxn id="408" idx="0"/>
          </p:cNvCxnSpPr>
          <p:nvPr/>
        </p:nvCxnSpPr>
        <p:spPr>
          <a:xfrm flipH="1" rot="-5400000">
            <a:off x="4474100" y="2668800"/>
            <a:ext cx="969600" cy="513900"/>
          </a:xfrm>
          <a:prstGeom prst="bentConnector3">
            <a:avLst>
              <a:gd fmla="val 50000" name="adj1"/>
            </a:avLst>
          </a:prstGeom>
          <a:noFill/>
          <a:ln cap="flat" cmpd="sng" w="19050">
            <a:solidFill>
              <a:schemeClr val="dk2"/>
            </a:solidFill>
            <a:prstDash val="solid"/>
            <a:round/>
            <a:headEnd len="lg" w="lg" type="none"/>
            <a:tailEnd len="lg" w="lg" type="triangle"/>
          </a:ln>
        </p:spPr>
      </p:cxnSp>
      <p:cxnSp>
        <p:nvCxnSpPr>
          <p:cNvPr id="419" name="Shape 419"/>
          <p:cNvCxnSpPr>
            <a:endCxn id="407" idx="0"/>
          </p:cNvCxnSpPr>
          <p:nvPr/>
        </p:nvCxnSpPr>
        <p:spPr>
          <a:xfrm rot="5400000">
            <a:off x="3650224" y="2672399"/>
            <a:ext cx="957000" cy="519300"/>
          </a:xfrm>
          <a:prstGeom prst="bentConnector3">
            <a:avLst>
              <a:gd fmla="val 50000" name="adj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sp>
        <p:nvSpPr>
          <p:cNvPr id="56" name="Shape 56"/>
          <p:cNvSpPr txBox="1"/>
          <p:nvPr>
            <p:ph type="ctrTitle"/>
          </p:nvPr>
        </p:nvSpPr>
        <p:spPr>
          <a:xfrm>
            <a:off x="685800" y="-544657"/>
            <a:ext cx="7772400" cy="1159799"/>
          </a:xfrm>
          <a:prstGeom prst="rect">
            <a:avLst/>
          </a:prstGeom>
        </p:spPr>
        <p:txBody>
          <a:bodyPr anchorCtr="0" anchor="b" bIns="91425" lIns="91425" rIns="91425" tIns="91425">
            <a:noAutofit/>
          </a:bodyPr>
          <a:lstStyle/>
          <a:p>
            <a:pPr>
              <a:spcBef>
                <a:spcPts val="0"/>
              </a:spcBef>
              <a:buNone/>
            </a:pPr>
            <a:r>
              <a:rPr lang="en" sz="2400" u="sng"/>
              <a:t>Technology in Education</a:t>
            </a:r>
          </a:p>
        </p:txBody>
      </p:sp>
      <p:pic>
        <p:nvPicPr>
          <p:cNvPr id="57" name="Shape 57"/>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58" name="Shape 58"/>
          <p:cNvPicPr preferRelativeResize="0"/>
          <p:nvPr/>
        </p:nvPicPr>
        <p:blipFill>
          <a:blip r:embed="rId4">
            <a:alphaModFix/>
          </a:blip>
          <a:stretch>
            <a:fillRect/>
          </a:stretch>
        </p:blipFill>
        <p:spPr>
          <a:xfrm>
            <a:off x="1074653" y="615150"/>
            <a:ext cx="6919870" cy="4528350"/>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p:nvPr/>
        </p:nvSpPr>
        <p:spPr>
          <a:xfrm>
            <a:off x="1882150" y="3697750"/>
            <a:ext cx="3445799" cy="1311299"/>
          </a:xfrm>
          <a:prstGeom prst="roundRect">
            <a:avLst>
              <a:gd fmla="val 16667" name="adj"/>
            </a:avLst>
          </a:prstGeom>
          <a:noFill/>
          <a:ln cap="flat" cmpd="sng" w="19050">
            <a:solidFill>
              <a:srgbClr val="6AA84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425" name="Shape 425"/>
          <p:cNvPicPr preferRelativeResize="0"/>
          <p:nvPr/>
        </p:nvPicPr>
        <p:blipFill rotWithShape="1">
          <a:blip r:embed="rId4">
            <a:alphaModFix/>
          </a:blip>
          <a:srcRect b="13926" l="0" r="0" t="0"/>
          <a:stretch/>
        </p:blipFill>
        <p:spPr>
          <a:xfrm>
            <a:off x="336400" y="3038263"/>
            <a:ext cx="1103913" cy="1008859"/>
          </a:xfrm>
          <a:prstGeom prst="rect">
            <a:avLst/>
          </a:prstGeom>
          <a:noFill/>
          <a:ln>
            <a:noFill/>
          </a:ln>
        </p:spPr>
      </p:pic>
      <p:pic>
        <p:nvPicPr>
          <p:cNvPr id="426" name="Shape 426"/>
          <p:cNvPicPr preferRelativeResize="0"/>
          <p:nvPr/>
        </p:nvPicPr>
        <p:blipFill rotWithShape="1">
          <a:blip r:embed="rId5">
            <a:alphaModFix/>
          </a:blip>
          <a:srcRect b="15211" l="0" r="0" t="0"/>
          <a:stretch/>
        </p:blipFill>
        <p:spPr>
          <a:xfrm>
            <a:off x="6723135" y="1456992"/>
            <a:ext cx="1103913" cy="993752"/>
          </a:xfrm>
          <a:prstGeom prst="rect">
            <a:avLst/>
          </a:prstGeom>
          <a:noFill/>
          <a:ln>
            <a:noFill/>
          </a:ln>
        </p:spPr>
      </p:pic>
      <p:pic>
        <p:nvPicPr>
          <p:cNvPr id="427" name="Shape 427"/>
          <p:cNvPicPr preferRelativeResize="0"/>
          <p:nvPr/>
        </p:nvPicPr>
        <p:blipFill rotWithShape="1">
          <a:blip r:embed="rId5">
            <a:alphaModFix/>
          </a:blip>
          <a:srcRect b="15211" l="0" r="0" t="0"/>
          <a:stretch/>
        </p:blipFill>
        <p:spPr>
          <a:xfrm>
            <a:off x="6778453" y="2629051"/>
            <a:ext cx="1103913" cy="993752"/>
          </a:xfrm>
          <a:prstGeom prst="rect">
            <a:avLst/>
          </a:prstGeom>
          <a:noFill/>
          <a:ln>
            <a:noFill/>
          </a:ln>
        </p:spPr>
      </p:pic>
      <p:pic>
        <p:nvPicPr>
          <p:cNvPr id="428" name="Shape 428"/>
          <p:cNvPicPr preferRelativeResize="0"/>
          <p:nvPr/>
        </p:nvPicPr>
        <p:blipFill rotWithShape="1">
          <a:blip r:embed="rId5">
            <a:alphaModFix/>
          </a:blip>
          <a:srcRect b="15211" l="0" r="0" t="0"/>
          <a:stretch/>
        </p:blipFill>
        <p:spPr>
          <a:xfrm>
            <a:off x="2986087" y="3940802"/>
            <a:ext cx="1103913" cy="993752"/>
          </a:xfrm>
          <a:prstGeom prst="rect">
            <a:avLst/>
          </a:prstGeom>
          <a:noFill/>
          <a:ln>
            <a:noFill/>
          </a:ln>
        </p:spPr>
      </p:pic>
      <p:pic>
        <p:nvPicPr>
          <p:cNvPr id="429" name="Shape 429"/>
          <p:cNvPicPr preferRelativeResize="0"/>
          <p:nvPr/>
        </p:nvPicPr>
        <p:blipFill rotWithShape="1">
          <a:blip r:embed="rId5">
            <a:alphaModFix/>
          </a:blip>
          <a:srcRect b="15211" l="0" r="0" t="0"/>
          <a:stretch/>
        </p:blipFill>
        <p:spPr>
          <a:xfrm>
            <a:off x="4176421" y="3940788"/>
            <a:ext cx="1103913" cy="993752"/>
          </a:xfrm>
          <a:prstGeom prst="rect">
            <a:avLst/>
          </a:prstGeom>
          <a:noFill/>
          <a:ln>
            <a:noFill/>
          </a:ln>
        </p:spPr>
      </p:pic>
      <p:pic>
        <p:nvPicPr>
          <p:cNvPr id="430" name="Shape 430"/>
          <p:cNvPicPr preferRelativeResize="0"/>
          <p:nvPr/>
        </p:nvPicPr>
        <p:blipFill rotWithShape="1">
          <a:blip r:embed="rId5">
            <a:alphaModFix/>
          </a:blip>
          <a:srcRect b="15211" l="0" r="0" t="0"/>
          <a:stretch/>
        </p:blipFill>
        <p:spPr>
          <a:xfrm>
            <a:off x="6723125" y="3940797"/>
            <a:ext cx="1103913" cy="993752"/>
          </a:xfrm>
          <a:prstGeom prst="rect">
            <a:avLst/>
          </a:prstGeom>
          <a:noFill/>
          <a:ln>
            <a:noFill/>
          </a:ln>
        </p:spPr>
      </p:pic>
      <p:pic>
        <p:nvPicPr>
          <p:cNvPr id="431" name="Shape 431"/>
          <p:cNvPicPr preferRelativeResize="0"/>
          <p:nvPr/>
        </p:nvPicPr>
        <p:blipFill rotWithShape="1">
          <a:blip r:embed="rId5">
            <a:alphaModFix/>
          </a:blip>
          <a:srcRect b="15211" l="0" r="0" t="0"/>
          <a:stretch/>
        </p:blipFill>
        <p:spPr>
          <a:xfrm>
            <a:off x="1882158" y="3940797"/>
            <a:ext cx="1103913" cy="993752"/>
          </a:xfrm>
          <a:prstGeom prst="rect">
            <a:avLst/>
          </a:prstGeom>
          <a:noFill/>
          <a:ln>
            <a:noFill/>
          </a:ln>
        </p:spPr>
      </p:pic>
      <p:pic>
        <p:nvPicPr>
          <p:cNvPr id="432" name="Shape 432"/>
          <p:cNvPicPr preferRelativeResize="0"/>
          <p:nvPr/>
        </p:nvPicPr>
        <p:blipFill>
          <a:blip r:embed="rId6">
            <a:alphaModFix/>
          </a:blip>
          <a:stretch>
            <a:fillRect/>
          </a:stretch>
        </p:blipFill>
        <p:spPr>
          <a:xfrm>
            <a:off x="1038899" y="936824"/>
            <a:ext cx="2790430" cy="1374302"/>
          </a:xfrm>
          <a:prstGeom prst="rect">
            <a:avLst/>
          </a:prstGeom>
          <a:noFill/>
          <a:ln>
            <a:noFill/>
          </a:ln>
        </p:spPr>
      </p:pic>
      <p:cxnSp>
        <p:nvCxnSpPr>
          <p:cNvPr id="433" name="Shape 433"/>
          <p:cNvCxnSpPr/>
          <p:nvPr/>
        </p:nvCxnSpPr>
        <p:spPr>
          <a:xfrm flipH="1" rot="10800000">
            <a:off x="1228650" y="2232750"/>
            <a:ext cx="531600" cy="862499"/>
          </a:xfrm>
          <a:prstGeom prst="straightConnector1">
            <a:avLst/>
          </a:prstGeom>
          <a:noFill/>
          <a:ln cap="flat" cmpd="sng" w="19050">
            <a:solidFill>
              <a:schemeClr val="dk2"/>
            </a:solidFill>
            <a:prstDash val="solid"/>
            <a:round/>
            <a:headEnd len="lg" w="lg" type="triangle"/>
            <a:tailEnd len="lg" w="lg" type="triangle"/>
          </a:ln>
        </p:spPr>
      </p:cxnSp>
      <p:cxnSp>
        <p:nvCxnSpPr>
          <p:cNvPr id="434" name="Shape 434"/>
          <p:cNvCxnSpPr>
            <a:stCxn id="432" idx="2"/>
            <a:endCxn id="431" idx="0"/>
          </p:cNvCxnSpPr>
          <p:nvPr/>
        </p:nvCxnSpPr>
        <p:spPr>
          <a:xfrm>
            <a:off x="2434115" y="2311127"/>
            <a:ext cx="0" cy="1629599"/>
          </a:xfrm>
          <a:prstGeom prst="straightConnector1">
            <a:avLst/>
          </a:prstGeom>
          <a:noFill/>
          <a:ln cap="flat" cmpd="sng" w="19050">
            <a:solidFill>
              <a:schemeClr val="dk2"/>
            </a:solidFill>
            <a:prstDash val="solid"/>
            <a:round/>
            <a:headEnd len="lg" w="lg" type="triangle"/>
            <a:tailEnd len="lg" w="lg" type="triangle"/>
          </a:ln>
        </p:spPr>
      </p:cxnSp>
      <p:cxnSp>
        <p:nvCxnSpPr>
          <p:cNvPr id="435" name="Shape 435"/>
          <p:cNvCxnSpPr>
            <a:stCxn id="428" idx="0"/>
          </p:cNvCxnSpPr>
          <p:nvPr/>
        </p:nvCxnSpPr>
        <p:spPr>
          <a:xfrm rot="10800000">
            <a:off x="3059844" y="2362802"/>
            <a:ext cx="478200" cy="1578000"/>
          </a:xfrm>
          <a:prstGeom prst="straightConnector1">
            <a:avLst/>
          </a:prstGeom>
          <a:noFill/>
          <a:ln cap="flat" cmpd="sng" w="19050">
            <a:solidFill>
              <a:schemeClr val="dk2"/>
            </a:solidFill>
            <a:prstDash val="solid"/>
            <a:round/>
            <a:headEnd len="lg" w="lg" type="triangle"/>
            <a:tailEnd len="lg" w="lg" type="triangle"/>
          </a:ln>
        </p:spPr>
      </p:cxnSp>
      <p:cxnSp>
        <p:nvCxnSpPr>
          <p:cNvPr id="436" name="Shape 436"/>
          <p:cNvCxnSpPr>
            <a:stCxn id="432" idx="3"/>
          </p:cNvCxnSpPr>
          <p:nvPr/>
        </p:nvCxnSpPr>
        <p:spPr>
          <a:xfrm>
            <a:off x="3829330" y="1623976"/>
            <a:ext cx="2952000" cy="396300"/>
          </a:xfrm>
          <a:prstGeom prst="straightConnector1">
            <a:avLst/>
          </a:prstGeom>
          <a:noFill/>
          <a:ln cap="flat" cmpd="sng" w="19050">
            <a:solidFill>
              <a:schemeClr val="dk2"/>
            </a:solidFill>
            <a:prstDash val="solid"/>
            <a:round/>
            <a:headEnd len="lg" w="lg" type="triangle"/>
            <a:tailEnd len="lg" w="lg" type="triangle"/>
          </a:ln>
        </p:spPr>
      </p:cxnSp>
      <p:cxnSp>
        <p:nvCxnSpPr>
          <p:cNvPr id="437" name="Shape 437"/>
          <p:cNvCxnSpPr>
            <a:stCxn id="429" idx="0"/>
          </p:cNvCxnSpPr>
          <p:nvPr/>
        </p:nvCxnSpPr>
        <p:spPr>
          <a:xfrm rot="10800000">
            <a:off x="3330978" y="2477988"/>
            <a:ext cx="1397400" cy="1462800"/>
          </a:xfrm>
          <a:prstGeom prst="straightConnector1">
            <a:avLst/>
          </a:prstGeom>
          <a:noFill/>
          <a:ln cap="flat" cmpd="sng" w="19050">
            <a:solidFill>
              <a:schemeClr val="dk2"/>
            </a:solidFill>
            <a:prstDash val="solid"/>
            <a:round/>
            <a:headEnd len="lg" w="lg" type="triangle"/>
            <a:tailEnd len="lg" w="lg" type="triangle"/>
          </a:ln>
        </p:spPr>
      </p:cxnSp>
      <p:cxnSp>
        <p:nvCxnSpPr>
          <p:cNvPr id="438" name="Shape 438"/>
          <p:cNvCxnSpPr/>
          <p:nvPr/>
        </p:nvCxnSpPr>
        <p:spPr>
          <a:xfrm rot="10800000">
            <a:off x="3875075" y="2090875"/>
            <a:ext cx="2965199" cy="1098899"/>
          </a:xfrm>
          <a:prstGeom prst="straightConnector1">
            <a:avLst/>
          </a:prstGeom>
          <a:noFill/>
          <a:ln cap="flat" cmpd="sng" w="19050">
            <a:solidFill>
              <a:schemeClr val="dk2"/>
            </a:solidFill>
            <a:prstDash val="solid"/>
            <a:round/>
            <a:headEnd len="lg" w="lg" type="triangle"/>
            <a:tailEnd len="lg" w="lg" type="triangle"/>
          </a:ln>
        </p:spPr>
      </p:cxnSp>
      <p:cxnSp>
        <p:nvCxnSpPr>
          <p:cNvPr id="439" name="Shape 439"/>
          <p:cNvCxnSpPr/>
          <p:nvPr/>
        </p:nvCxnSpPr>
        <p:spPr>
          <a:xfrm rot="10800000">
            <a:off x="3638750" y="2221024"/>
            <a:ext cx="3177899" cy="1866600"/>
          </a:xfrm>
          <a:prstGeom prst="straightConnector1">
            <a:avLst/>
          </a:prstGeom>
          <a:noFill/>
          <a:ln cap="flat" cmpd="sng" w="19050">
            <a:solidFill>
              <a:schemeClr val="dk2"/>
            </a:solidFill>
            <a:prstDash val="solid"/>
            <a:round/>
            <a:headEnd len="lg" w="lg" type="triangle"/>
            <a:tailEnd len="lg" w="lg" type="triangle"/>
          </a:ln>
        </p:spPr>
      </p:cxnSp>
      <p:pic>
        <p:nvPicPr>
          <p:cNvPr id="440" name="Shape 440"/>
          <p:cNvPicPr preferRelativeResize="0"/>
          <p:nvPr/>
        </p:nvPicPr>
        <p:blipFill>
          <a:blip r:embed="rId7">
            <a:alphaModFix/>
          </a:blip>
          <a:stretch>
            <a:fillRect/>
          </a:stretch>
        </p:blipFill>
        <p:spPr>
          <a:xfrm>
            <a:off x="7511850" y="0"/>
            <a:ext cx="1632152" cy="676515"/>
          </a:xfrm>
          <a:prstGeom prst="rect">
            <a:avLst/>
          </a:prstGeom>
          <a:noFill/>
          <a:ln>
            <a:noFill/>
          </a:ln>
        </p:spPr>
      </p:pic>
      <p:pic>
        <p:nvPicPr>
          <p:cNvPr id="441" name="Shape 441"/>
          <p:cNvPicPr preferRelativeResize="0"/>
          <p:nvPr/>
        </p:nvPicPr>
        <p:blipFill>
          <a:blip r:embed="rId7">
            <a:alphaModFix/>
          </a:blip>
          <a:stretch>
            <a:fillRect/>
          </a:stretch>
        </p:blipFill>
        <p:spPr>
          <a:xfrm>
            <a:off x="1769743" y="1339990"/>
            <a:ext cx="1465794" cy="568155"/>
          </a:xfrm>
          <a:prstGeom prst="rect">
            <a:avLst/>
          </a:prstGeom>
          <a:noFill/>
          <a:ln>
            <a:noFill/>
          </a:ln>
        </p:spPr>
      </p:pic>
      <p:sp>
        <p:nvSpPr>
          <p:cNvPr id="442" name="Shape 442"/>
          <p:cNvSpPr txBox="1"/>
          <p:nvPr>
            <p:ph type="title"/>
          </p:nvPr>
        </p:nvSpPr>
        <p:spPr>
          <a:xfrm>
            <a:off x="1517662" y="194150"/>
            <a:ext cx="5447999"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Future Implementation</a:t>
            </a:r>
          </a:p>
        </p:txBody>
      </p:sp>
      <p:sp>
        <p:nvSpPr>
          <p:cNvPr id="443" name="Shape 443"/>
          <p:cNvSpPr txBox="1"/>
          <p:nvPr/>
        </p:nvSpPr>
        <p:spPr>
          <a:xfrm>
            <a:off x="2551800" y="3306450"/>
            <a:ext cx="803400" cy="472499"/>
          </a:xfrm>
          <a:prstGeom prst="rect">
            <a:avLst/>
          </a:prstGeom>
          <a:noFill/>
          <a:ln>
            <a:noFill/>
          </a:ln>
        </p:spPr>
        <p:txBody>
          <a:bodyPr anchorCtr="0" anchor="t" bIns="91425" lIns="91425" rIns="91425" tIns="91425">
            <a:noAutofit/>
          </a:bodyPr>
          <a:lstStyle/>
          <a:p>
            <a:pPr>
              <a:spcBef>
                <a:spcPts val="0"/>
              </a:spcBef>
              <a:buNone/>
            </a:pPr>
            <a:r>
              <a:rPr lang="en"/>
              <a:t>Class 1</a:t>
            </a:r>
          </a:p>
        </p:txBody>
      </p:sp>
      <p:sp>
        <p:nvSpPr>
          <p:cNvPr id="444" name="Shape 444"/>
          <p:cNvSpPr/>
          <p:nvPr/>
        </p:nvSpPr>
        <p:spPr>
          <a:xfrm>
            <a:off x="6588825" y="1340000"/>
            <a:ext cx="1397399" cy="3751799"/>
          </a:xfrm>
          <a:prstGeom prst="roundRect">
            <a:avLst>
              <a:gd fmla="val 16667" name="adj"/>
            </a:avLst>
          </a:prstGeom>
          <a:noFill/>
          <a:ln cap="flat" cmpd="sng" w="19050">
            <a:solidFill>
              <a:srgbClr val="674EA7"/>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45" name="Shape 445"/>
          <p:cNvSpPr txBox="1"/>
          <p:nvPr/>
        </p:nvSpPr>
        <p:spPr>
          <a:xfrm>
            <a:off x="6885825" y="984500"/>
            <a:ext cx="803400" cy="472499"/>
          </a:xfrm>
          <a:prstGeom prst="rect">
            <a:avLst/>
          </a:prstGeom>
          <a:noFill/>
          <a:ln>
            <a:noFill/>
          </a:ln>
        </p:spPr>
        <p:txBody>
          <a:bodyPr anchorCtr="0" anchor="t" bIns="91425" lIns="91425" rIns="91425" tIns="91425">
            <a:noAutofit/>
          </a:bodyPr>
          <a:lstStyle/>
          <a:p>
            <a:pPr lvl="0" rtl="0">
              <a:spcBef>
                <a:spcPts val="0"/>
              </a:spcBef>
              <a:buNone/>
            </a:pPr>
            <a:r>
              <a:rPr lang="en"/>
              <a:t>Class 2</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type="ctrTitle"/>
          </p:nvPr>
        </p:nvSpPr>
        <p:spPr>
          <a:xfrm>
            <a:off x="685800" y="1135842"/>
            <a:ext cx="7772400" cy="1159799"/>
          </a:xfrm>
          <a:prstGeom prst="rect">
            <a:avLst/>
          </a:prstGeom>
        </p:spPr>
        <p:txBody>
          <a:bodyPr anchorCtr="0" anchor="b" bIns="91425" lIns="91425" rIns="91425" tIns="91425">
            <a:noAutofit/>
          </a:bodyPr>
          <a:lstStyle/>
          <a:p>
            <a:pPr>
              <a:spcBef>
                <a:spcPts val="0"/>
              </a:spcBef>
              <a:buNone/>
            </a:pPr>
            <a:r>
              <a:rPr lang="en"/>
              <a:t>Thank you!</a:t>
            </a:r>
          </a:p>
        </p:txBody>
      </p:sp>
      <p:pic>
        <p:nvPicPr>
          <p:cNvPr id="451" name="Shape 451"/>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452" name="Shape 452"/>
          <p:cNvPicPr preferRelativeResize="0"/>
          <p:nvPr/>
        </p:nvPicPr>
        <p:blipFill>
          <a:blip r:embed="rId4">
            <a:alphaModFix/>
          </a:blip>
          <a:stretch>
            <a:fillRect/>
          </a:stretch>
        </p:blipFill>
        <p:spPr>
          <a:xfrm>
            <a:off x="2002013" y="2743150"/>
            <a:ext cx="1824673" cy="2071719"/>
          </a:xfrm>
          <a:prstGeom prst="rect">
            <a:avLst/>
          </a:prstGeom>
          <a:noFill/>
          <a:ln>
            <a:noFill/>
          </a:ln>
        </p:spPr>
      </p:pic>
      <p:pic>
        <p:nvPicPr>
          <p:cNvPr id="453" name="Shape 453"/>
          <p:cNvPicPr preferRelativeResize="0"/>
          <p:nvPr/>
        </p:nvPicPr>
        <p:blipFill>
          <a:blip r:embed="rId5">
            <a:alphaModFix/>
          </a:blip>
          <a:stretch>
            <a:fillRect/>
          </a:stretch>
        </p:blipFill>
        <p:spPr>
          <a:xfrm>
            <a:off x="5317313" y="2754973"/>
            <a:ext cx="1824673" cy="2071722"/>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ctrTitle"/>
          </p:nvPr>
        </p:nvSpPr>
        <p:spPr>
          <a:xfrm>
            <a:off x="260500" y="-460750"/>
            <a:ext cx="8812500" cy="1063200"/>
          </a:xfrm>
          <a:prstGeom prst="rect">
            <a:avLst/>
          </a:prstGeom>
        </p:spPr>
        <p:txBody>
          <a:bodyPr anchorCtr="0" anchor="b" bIns="91425" lIns="91425" rIns="91425" tIns="91425">
            <a:noAutofit/>
          </a:bodyPr>
          <a:lstStyle/>
          <a:p>
            <a:pPr>
              <a:spcBef>
                <a:spcPts val="0"/>
              </a:spcBef>
              <a:buNone/>
            </a:pPr>
            <a:r>
              <a:rPr lang="en" sz="2400" u="sng"/>
              <a:t>Technology in Education</a:t>
            </a:r>
          </a:p>
        </p:txBody>
      </p:sp>
      <p:pic>
        <p:nvPicPr>
          <p:cNvPr id="64" name="Shape 64"/>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65" name="Shape 65"/>
          <p:cNvPicPr preferRelativeResize="0"/>
          <p:nvPr/>
        </p:nvPicPr>
        <p:blipFill>
          <a:blip r:embed="rId4">
            <a:alphaModFix/>
          </a:blip>
          <a:stretch>
            <a:fillRect/>
          </a:stretch>
        </p:blipFill>
        <p:spPr>
          <a:xfrm>
            <a:off x="1102360" y="602450"/>
            <a:ext cx="6939276" cy="454104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ctrTitle"/>
          </p:nvPr>
        </p:nvSpPr>
        <p:spPr>
          <a:xfrm>
            <a:off x="869200" y="-185052"/>
            <a:ext cx="7913399" cy="784799"/>
          </a:xfrm>
          <a:prstGeom prst="rect">
            <a:avLst/>
          </a:prstGeom>
        </p:spPr>
        <p:txBody>
          <a:bodyPr anchorCtr="0" anchor="b" bIns="91425" lIns="91425" rIns="91425" tIns="91425">
            <a:noAutofit/>
          </a:bodyPr>
          <a:lstStyle/>
          <a:p>
            <a:pPr>
              <a:spcBef>
                <a:spcPts val="0"/>
              </a:spcBef>
              <a:buNone/>
            </a:pPr>
            <a:r>
              <a:rPr lang="en" sz="2400"/>
              <a:t>Technology in Education</a:t>
            </a:r>
          </a:p>
        </p:txBody>
      </p:sp>
      <p:pic>
        <p:nvPicPr>
          <p:cNvPr id="71" name="Shape 71"/>
          <p:cNvPicPr preferRelativeResize="0"/>
          <p:nvPr/>
        </p:nvPicPr>
        <p:blipFill rotWithShape="1">
          <a:blip r:embed="rId4">
            <a:alphaModFix/>
          </a:blip>
          <a:srcRect b="0" l="17068" r="16309" t="0"/>
          <a:stretch/>
        </p:blipFill>
        <p:spPr>
          <a:xfrm>
            <a:off x="2510475" y="599749"/>
            <a:ext cx="4453851" cy="437467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graphicFrame>
        <p:nvGraphicFramePr>
          <p:cNvPr id="76" name="Shape 76"/>
          <p:cNvGraphicFramePr/>
          <p:nvPr/>
        </p:nvGraphicFramePr>
        <p:xfrm>
          <a:off x="952500" y="1127425"/>
          <a:ext cx="3000000" cy="3000000"/>
        </p:xfrm>
        <a:graphic>
          <a:graphicData uri="http://schemas.openxmlformats.org/drawingml/2006/table">
            <a:tbl>
              <a:tblPr>
                <a:noFill/>
                <a:tableStyleId>{305DBFEB-F068-444C-94DE-17055E1FF258}</a:tableStyleId>
              </a:tblPr>
              <a:tblGrid>
                <a:gridCol w="3619500"/>
                <a:gridCol w="3619500"/>
              </a:tblGrid>
              <a:tr h="619700">
                <a:tc>
                  <a:txBody>
                    <a:bodyPr>
                      <a:noAutofit/>
                    </a:bodyPr>
                    <a:lstStyle/>
                    <a:p>
                      <a:pPr lvl="0" algn="ctr">
                        <a:spcBef>
                          <a:spcPts val="0"/>
                        </a:spcBef>
                        <a:buNone/>
                      </a:pPr>
                      <a:r>
                        <a:rPr lang="en" sz="3000">
                          <a:solidFill>
                            <a:schemeClr val="dk1"/>
                          </a:solidFill>
                        </a:rPr>
                        <a:t>Hardware</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lvl="0" algn="ctr">
                        <a:spcBef>
                          <a:spcPts val="0"/>
                        </a:spcBef>
                        <a:buNone/>
                      </a:pPr>
                      <a:r>
                        <a:rPr lang="en" sz="3000">
                          <a:solidFill>
                            <a:schemeClr val="dk1"/>
                          </a:solidFill>
                        </a:rPr>
                        <a:t>Software</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159425">
                <a:tc>
                  <a:txBody>
                    <a:bodyPr>
                      <a:noAutofit/>
                    </a:bodyPr>
                    <a:lstStyle/>
                    <a:p>
                      <a:pPr>
                        <a:spcBef>
                          <a:spcPts val="0"/>
                        </a:spcBef>
                        <a:buNone/>
                      </a:pPr>
                      <a:r>
                        <a:t/>
                      </a:r>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t/>
                      </a:r>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bl>
          </a:graphicData>
        </a:graphic>
      </p:graphicFrame>
      <p:pic>
        <p:nvPicPr>
          <p:cNvPr id="77" name="Shape 77"/>
          <p:cNvPicPr preferRelativeResize="0"/>
          <p:nvPr/>
        </p:nvPicPr>
        <p:blipFill>
          <a:blip r:embed="rId4">
            <a:alphaModFix/>
          </a:blip>
          <a:stretch>
            <a:fillRect/>
          </a:stretch>
        </p:blipFill>
        <p:spPr>
          <a:xfrm>
            <a:off x="952512" y="3096417"/>
            <a:ext cx="1880620" cy="1411948"/>
          </a:xfrm>
          <a:prstGeom prst="rect">
            <a:avLst/>
          </a:prstGeom>
          <a:noFill/>
          <a:ln>
            <a:noFill/>
          </a:ln>
        </p:spPr>
      </p:pic>
      <p:pic>
        <p:nvPicPr>
          <p:cNvPr id="78" name="Shape 78"/>
          <p:cNvPicPr preferRelativeResize="0"/>
          <p:nvPr/>
        </p:nvPicPr>
        <p:blipFill>
          <a:blip r:embed="rId5">
            <a:alphaModFix/>
          </a:blip>
          <a:stretch>
            <a:fillRect/>
          </a:stretch>
        </p:blipFill>
        <p:spPr>
          <a:xfrm>
            <a:off x="2219150" y="2031038"/>
            <a:ext cx="1261099" cy="1137375"/>
          </a:xfrm>
          <a:prstGeom prst="rect">
            <a:avLst/>
          </a:prstGeom>
          <a:noFill/>
          <a:ln>
            <a:noFill/>
          </a:ln>
        </p:spPr>
      </p:pic>
      <p:pic>
        <p:nvPicPr>
          <p:cNvPr id="79" name="Shape 79"/>
          <p:cNvPicPr preferRelativeResize="0"/>
          <p:nvPr/>
        </p:nvPicPr>
        <p:blipFill>
          <a:blip r:embed="rId6">
            <a:alphaModFix/>
          </a:blip>
          <a:stretch>
            <a:fillRect/>
          </a:stretch>
        </p:blipFill>
        <p:spPr>
          <a:xfrm>
            <a:off x="3156524" y="3178632"/>
            <a:ext cx="1203810" cy="1519817"/>
          </a:xfrm>
          <a:prstGeom prst="rect">
            <a:avLst/>
          </a:prstGeom>
          <a:noFill/>
          <a:ln>
            <a:noFill/>
          </a:ln>
        </p:spPr>
      </p:pic>
      <p:pic>
        <p:nvPicPr>
          <p:cNvPr id="80" name="Shape 80"/>
          <p:cNvPicPr preferRelativeResize="0"/>
          <p:nvPr/>
        </p:nvPicPr>
        <p:blipFill>
          <a:blip r:embed="rId7">
            <a:alphaModFix/>
          </a:blip>
          <a:stretch>
            <a:fillRect/>
          </a:stretch>
        </p:blipFill>
        <p:spPr>
          <a:xfrm>
            <a:off x="5447411" y="2741053"/>
            <a:ext cx="1880624" cy="948047"/>
          </a:xfrm>
          <a:prstGeom prst="rect">
            <a:avLst/>
          </a:prstGeom>
          <a:noFill/>
          <a:ln>
            <a:noFill/>
          </a:ln>
        </p:spPr>
      </p:pic>
      <p:pic>
        <p:nvPicPr>
          <p:cNvPr id="81" name="Shape 81"/>
          <p:cNvPicPr preferRelativeResize="0"/>
          <p:nvPr/>
        </p:nvPicPr>
        <p:blipFill>
          <a:blip r:embed="rId8">
            <a:alphaModFix/>
          </a:blip>
          <a:stretch>
            <a:fillRect/>
          </a:stretch>
        </p:blipFill>
        <p:spPr>
          <a:xfrm>
            <a:off x="5274573" y="1805150"/>
            <a:ext cx="2226289" cy="837037"/>
          </a:xfrm>
          <a:prstGeom prst="rect">
            <a:avLst/>
          </a:prstGeom>
          <a:noFill/>
          <a:ln>
            <a:noFill/>
          </a:ln>
        </p:spPr>
      </p:pic>
      <p:pic>
        <p:nvPicPr>
          <p:cNvPr id="82" name="Shape 82"/>
          <p:cNvPicPr preferRelativeResize="0"/>
          <p:nvPr/>
        </p:nvPicPr>
        <p:blipFill rotWithShape="1">
          <a:blip r:embed="rId9">
            <a:alphaModFix/>
          </a:blip>
          <a:srcRect b="0" l="30746" r="30753" t="0"/>
          <a:stretch/>
        </p:blipFill>
        <p:spPr>
          <a:xfrm>
            <a:off x="5028625" y="3787950"/>
            <a:ext cx="2718196" cy="558900"/>
          </a:xfrm>
          <a:prstGeom prst="rect">
            <a:avLst/>
          </a:prstGeom>
          <a:noFill/>
          <a:ln>
            <a:noFill/>
          </a:ln>
        </p:spPr>
      </p:pic>
      <p:sp>
        <p:nvSpPr>
          <p:cNvPr id="83" name="Shape 8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latin typeface="Trebuchet MS"/>
                <a:ea typeface="Trebuchet MS"/>
                <a:cs typeface="Trebuchet MS"/>
                <a:sym typeface="Trebuchet MS"/>
              </a:rPr>
              <a:t>Common Classroom Technology</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7511850" y="0"/>
            <a:ext cx="1632152" cy="676515"/>
          </a:xfrm>
          <a:prstGeom prst="rect">
            <a:avLst/>
          </a:prstGeom>
          <a:noFill/>
          <a:ln>
            <a:noFill/>
          </a:ln>
        </p:spPr>
      </p:pic>
      <p:pic>
        <p:nvPicPr>
          <p:cNvPr id="89" name="Shape 89"/>
          <p:cNvPicPr preferRelativeResize="0"/>
          <p:nvPr/>
        </p:nvPicPr>
        <p:blipFill rotWithShape="1">
          <a:blip r:embed="rId4">
            <a:alphaModFix/>
          </a:blip>
          <a:srcRect b="0" l="30746" r="30753" t="0"/>
          <a:stretch/>
        </p:blipFill>
        <p:spPr>
          <a:xfrm>
            <a:off x="2730250" y="567875"/>
            <a:ext cx="3520550" cy="723874"/>
          </a:xfrm>
          <a:prstGeom prst="rect">
            <a:avLst/>
          </a:prstGeom>
          <a:noFill/>
          <a:ln>
            <a:noFill/>
          </a:ln>
        </p:spPr>
      </p:pic>
      <p:sp>
        <p:nvSpPr>
          <p:cNvPr id="90" name="Shape 90"/>
          <p:cNvSpPr txBox="1"/>
          <p:nvPr/>
        </p:nvSpPr>
        <p:spPr>
          <a:xfrm>
            <a:off x="3090125" y="3886750"/>
            <a:ext cx="2800800" cy="822599"/>
          </a:xfrm>
          <a:prstGeom prst="rect">
            <a:avLst/>
          </a:prstGeom>
          <a:noFill/>
          <a:ln>
            <a:noFill/>
          </a:ln>
        </p:spPr>
        <p:txBody>
          <a:bodyPr anchorCtr="0" anchor="t" bIns="91425" lIns="91425" rIns="91425" tIns="91425">
            <a:noAutofit/>
          </a:bodyPr>
          <a:lstStyle/>
          <a:p>
            <a:pPr lvl="0" rtl="0" algn="ctr">
              <a:spcBef>
                <a:spcPts val="0"/>
              </a:spcBef>
              <a:buNone/>
            </a:pPr>
            <a:r>
              <a:rPr lang="en" sz="4800"/>
              <a:t>£6,900</a:t>
            </a:r>
          </a:p>
        </p:txBody>
      </p:sp>
      <p:sp>
        <p:nvSpPr>
          <p:cNvPr id="91" name="Shape 91"/>
          <p:cNvSpPr txBox="1"/>
          <p:nvPr/>
        </p:nvSpPr>
        <p:spPr>
          <a:xfrm>
            <a:off x="4486950" y="2026050"/>
            <a:ext cx="3324300" cy="1608000"/>
          </a:xfrm>
          <a:prstGeom prst="rect">
            <a:avLst/>
          </a:prstGeom>
          <a:noFill/>
          <a:ln>
            <a:noFill/>
          </a:ln>
        </p:spPr>
        <p:txBody>
          <a:bodyPr anchorCtr="0" anchor="t" bIns="91425" lIns="91425" rIns="91425" tIns="91425">
            <a:noAutofit/>
          </a:bodyPr>
          <a:lstStyle/>
          <a:p>
            <a:pPr rtl="0">
              <a:spcBef>
                <a:spcPts val="0"/>
              </a:spcBef>
              <a:buNone/>
            </a:pPr>
            <a:r>
              <a:rPr lang="en">
                <a:solidFill>
                  <a:schemeClr val="dk1"/>
                </a:solidFill>
              </a:rPr>
              <a:t>Limitations include</a:t>
            </a:r>
          </a:p>
          <a:p>
            <a:pPr indent="-317500" lvl="0" marL="457200" rtl="0">
              <a:spcBef>
                <a:spcPts val="0"/>
              </a:spcBef>
              <a:buClr>
                <a:schemeClr val="dk1"/>
              </a:buClr>
              <a:buSzPct val="100000"/>
              <a:buFont typeface="Arial"/>
              <a:buChar char="-"/>
            </a:pPr>
            <a:r>
              <a:rPr lang="en">
                <a:solidFill>
                  <a:schemeClr val="dk1"/>
                </a:solidFill>
              </a:rPr>
              <a:t>Expensive</a:t>
            </a:r>
          </a:p>
          <a:p>
            <a:pPr indent="-317500" lvl="0" marL="457200" rtl="0">
              <a:spcBef>
                <a:spcPts val="0"/>
              </a:spcBef>
              <a:buClr>
                <a:schemeClr val="dk1"/>
              </a:buClr>
              <a:buSzPct val="100000"/>
              <a:buFont typeface="Arial"/>
              <a:buChar char="-"/>
            </a:pPr>
            <a:r>
              <a:rPr lang="en">
                <a:solidFill>
                  <a:schemeClr val="dk1"/>
                </a:solidFill>
              </a:rPr>
              <a:t>Non-Customisable</a:t>
            </a:r>
          </a:p>
          <a:p>
            <a:pPr lvl="0" rtl="0">
              <a:spcBef>
                <a:spcPts val="0"/>
              </a:spcBef>
              <a:buNone/>
            </a:pPr>
            <a:r>
              <a:t/>
            </a:r>
            <a:endParaRPr>
              <a:solidFill>
                <a:schemeClr val="dk1"/>
              </a:solidFill>
            </a:endParaRPr>
          </a:p>
        </p:txBody>
      </p:sp>
      <p:sp>
        <p:nvSpPr>
          <p:cNvPr id="92" name="Shape 92"/>
          <p:cNvSpPr txBox="1"/>
          <p:nvPr/>
        </p:nvSpPr>
        <p:spPr>
          <a:xfrm>
            <a:off x="461525" y="2026050"/>
            <a:ext cx="3839100" cy="1608000"/>
          </a:xfrm>
          <a:prstGeom prst="rect">
            <a:avLst/>
          </a:prstGeom>
          <a:noFill/>
          <a:ln>
            <a:noFill/>
          </a:ln>
        </p:spPr>
        <p:txBody>
          <a:bodyPr anchorCtr="0" anchor="t" bIns="91425" lIns="91425" rIns="91425" tIns="91425">
            <a:noAutofit/>
          </a:bodyPr>
          <a:lstStyle/>
          <a:p>
            <a:pPr indent="-317500" lvl="0" marL="457200" rtl="0">
              <a:spcBef>
                <a:spcPts val="0"/>
              </a:spcBef>
              <a:buClr>
                <a:srgbClr val="000000"/>
              </a:buClr>
              <a:buSzPct val="100000"/>
              <a:buFont typeface="Arial"/>
              <a:buChar char="-"/>
            </a:pPr>
            <a:r>
              <a:rPr lang="en">
                <a:solidFill>
                  <a:schemeClr val="dk1"/>
                </a:solidFill>
              </a:rPr>
              <a:t>Currently used in 31% of schools</a:t>
            </a:r>
          </a:p>
          <a:p>
            <a:pPr lvl="0" rtl="0">
              <a:spcBef>
                <a:spcPts val="0"/>
              </a:spcBef>
              <a:buNone/>
            </a:pPr>
            <a:r>
              <a:t/>
            </a:r>
            <a:endParaRPr>
              <a:solidFill>
                <a:schemeClr val="dk1"/>
              </a:solidFill>
            </a:endParaRPr>
          </a:p>
          <a:p>
            <a:pPr indent="-317500" lvl="0" marL="457200" rtl="0">
              <a:spcBef>
                <a:spcPts val="0"/>
              </a:spcBef>
              <a:buClr>
                <a:schemeClr val="dk1"/>
              </a:buClr>
              <a:buSzPct val="100000"/>
              <a:buFont typeface="Arial"/>
              <a:buChar char="-"/>
            </a:pPr>
            <a:r>
              <a:rPr lang="en">
                <a:solidFill>
                  <a:schemeClr val="dk1"/>
                </a:solidFill>
              </a:rPr>
              <a:t>Provides large number of pre-made syllabus content</a:t>
            </a:r>
          </a:p>
          <a:p>
            <a:pPr lvl="0" rtl="0">
              <a:spcBef>
                <a:spcPts val="0"/>
              </a:spcBef>
              <a:buNone/>
            </a:pPr>
            <a:r>
              <a:t/>
            </a:r>
            <a:endParaRPr>
              <a:solidFill>
                <a:schemeClr val="dk1"/>
              </a:solidFill>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3016812" y="200698"/>
            <a:ext cx="3110354" cy="1608100"/>
          </a:xfrm>
          <a:prstGeom prst="rect">
            <a:avLst/>
          </a:prstGeom>
          <a:noFill/>
          <a:ln>
            <a:noFill/>
          </a:ln>
        </p:spPr>
      </p:pic>
      <p:sp>
        <p:nvSpPr>
          <p:cNvPr id="98" name="Shape 98"/>
          <p:cNvSpPr txBox="1"/>
          <p:nvPr/>
        </p:nvSpPr>
        <p:spPr>
          <a:xfrm>
            <a:off x="461525" y="2026050"/>
            <a:ext cx="3839100" cy="1608000"/>
          </a:xfrm>
          <a:prstGeom prst="rect">
            <a:avLst/>
          </a:prstGeom>
          <a:noFill/>
          <a:ln>
            <a:noFill/>
          </a:ln>
        </p:spPr>
        <p:txBody>
          <a:bodyPr anchorCtr="0" anchor="t" bIns="91425" lIns="91425" rIns="91425" tIns="91425">
            <a:noAutofit/>
          </a:bodyPr>
          <a:lstStyle/>
          <a:p>
            <a:pPr indent="-317500" lvl="0" marL="457200" rtl="0">
              <a:spcBef>
                <a:spcPts val="0"/>
              </a:spcBef>
              <a:buClr>
                <a:srgbClr val="000000"/>
              </a:buClr>
              <a:buSzPct val="100000"/>
              <a:buFont typeface="Arial"/>
              <a:buChar char="-"/>
            </a:pPr>
            <a:r>
              <a:rPr lang="en"/>
              <a:t>One of the most popular educational software programs used, </a:t>
            </a:r>
            <a:r>
              <a:rPr lang="en">
                <a:solidFill>
                  <a:schemeClr val="dk1"/>
                </a:solidFill>
              </a:rPr>
              <a:t>60% of secondary schools</a:t>
            </a:r>
          </a:p>
          <a:p>
            <a:pPr lvl="0" rtl="0">
              <a:spcBef>
                <a:spcPts val="0"/>
              </a:spcBef>
              <a:buNone/>
            </a:pPr>
            <a:r>
              <a:t/>
            </a:r>
            <a:endParaRPr>
              <a:solidFill>
                <a:schemeClr val="dk1"/>
              </a:solidFill>
            </a:endParaRPr>
          </a:p>
          <a:p>
            <a:pPr indent="-317500" lvl="0" marL="457200">
              <a:spcBef>
                <a:spcPts val="0"/>
              </a:spcBef>
              <a:buClr>
                <a:srgbClr val="000000"/>
              </a:buClr>
              <a:buSzPct val="100000"/>
              <a:buFont typeface="Arial"/>
              <a:buChar char="-"/>
            </a:pPr>
            <a:r>
              <a:rPr lang="en"/>
              <a:t>Provides pre-made homework starting from primary school through to secondary school</a:t>
            </a:r>
          </a:p>
        </p:txBody>
      </p:sp>
      <p:sp>
        <p:nvSpPr>
          <p:cNvPr id="99" name="Shape 99"/>
          <p:cNvSpPr txBox="1"/>
          <p:nvPr/>
        </p:nvSpPr>
        <p:spPr>
          <a:xfrm>
            <a:off x="4944150" y="2026050"/>
            <a:ext cx="3324300" cy="1608000"/>
          </a:xfrm>
          <a:prstGeom prst="rect">
            <a:avLst/>
          </a:prstGeom>
          <a:noFill/>
          <a:ln>
            <a:noFill/>
          </a:ln>
        </p:spPr>
        <p:txBody>
          <a:bodyPr anchorCtr="0" anchor="t" bIns="91425" lIns="91425" rIns="91425" tIns="91425">
            <a:noAutofit/>
          </a:bodyPr>
          <a:lstStyle/>
          <a:p>
            <a:pPr rtl="0">
              <a:spcBef>
                <a:spcPts val="0"/>
              </a:spcBef>
              <a:buNone/>
            </a:pPr>
            <a:r>
              <a:rPr lang="en"/>
              <a:t>From mumsnet.com</a:t>
            </a:r>
          </a:p>
          <a:p>
            <a:pPr rtl="0">
              <a:spcBef>
                <a:spcPts val="0"/>
              </a:spcBef>
              <a:buNone/>
            </a:pPr>
            <a:r>
              <a:t/>
            </a:r>
            <a:endParaRPr/>
          </a:p>
          <a:p>
            <a:pPr rtl="0">
              <a:spcBef>
                <a:spcPts val="0"/>
              </a:spcBef>
              <a:buNone/>
            </a:pPr>
            <a:r>
              <a:rPr lang="en"/>
              <a:t>“Child can’t go back and retake if they get it wrong”</a:t>
            </a:r>
          </a:p>
          <a:p>
            <a:pPr rtl="0">
              <a:spcBef>
                <a:spcPts val="0"/>
              </a:spcBef>
              <a:buNone/>
            </a:pPr>
            <a:r>
              <a:t/>
            </a:r>
            <a:endParaRPr/>
          </a:p>
          <a:p>
            <a:pPr>
              <a:spcBef>
                <a:spcPts val="0"/>
              </a:spcBef>
              <a:buNone/>
            </a:pPr>
            <a:r>
              <a:rPr lang="en"/>
              <a:t>“Questions are ambiguous and lack explanation”</a:t>
            </a:r>
          </a:p>
        </p:txBody>
      </p:sp>
      <p:pic>
        <p:nvPicPr>
          <p:cNvPr id="100" name="Shape 100"/>
          <p:cNvPicPr preferRelativeResize="0"/>
          <p:nvPr/>
        </p:nvPicPr>
        <p:blipFill>
          <a:blip r:embed="rId4">
            <a:alphaModFix/>
          </a:blip>
          <a:stretch>
            <a:fillRect/>
          </a:stretch>
        </p:blipFill>
        <p:spPr>
          <a:xfrm>
            <a:off x="7511850" y="0"/>
            <a:ext cx="1632152" cy="676515"/>
          </a:xfrm>
          <a:prstGeom prst="rect">
            <a:avLst/>
          </a:prstGeom>
          <a:noFill/>
          <a:ln>
            <a:noFill/>
          </a:ln>
        </p:spPr>
      </p:pic>
      <p:sp>
        <p:nvSpPr>
          <p:cNvPr id="101" name="Shape 101"/>
          <p:cNvSpPr txBox="1"/>
          <p:nvPr/>
        </p:nvSpPr>
        <p:spPr>
          <a:xfrm>
            <a:off x="3090125" y="3886750"/>
            <a:ext cx="2800800" cy="822599"/>
          </a:xfrm>
          <a:prstGeom prst="rect">
            <a:avLst/>
          </a:prstGeom>
          <a:noFill/>
          <a:ln>
            <a:noFill/>
          </a:ln>
        </p:spPr>
        <p:txBody>
          <a:bodyPr anchorCtr="0" anchor="t" bIns="91425" lIns="91425" rIns="91425" tIns="91425">
            <a:noAutofit/>
          </a:bodyPr>
          <a:lstStyle/>
          <a:p>
            <a:pPr lvl="0" rtl="0" algn="ctr">
              <a:spcBef>
                <a:spcPts val="0"/>
              </a:spcBef>
              <a:buNone/>
            </a:pPr>
            <a:r>
              <a:rPr lang="en" sz="4800">
                <a:solidFill>
                  <a:schemeClr val="dk1"/>
                </a:solidFill>
              </a:rPr>
              <a:t>£265/565</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